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handoutMasterIdLst>
    <p:handoutMasterId r:id="rId49"/>
  </p:handoutMasterIdLst>
  <p:sldIdLst>
    <p:sldId id="256" r:id="rId2"/>
    <p:sldId id="257" r:id="rId3"/>
    <p:sldId id="258" r:id="rId4"/>
    <p:sldId id="314" r:id="rId5"/>
    <p:sldId id="259" r:id="rId6"/>
    <p:sldId id="260" r:id="rId7"/>
    <p:sldId id="261" r:id="rId8"/>
    <p:sldId id="262" r:id="rId9"/>
    <p:sldId id="263" r:id="rId10"/>
    <p:sldId id="264" r:id="rId11"/>
    <p:sldId id="312" r:id="rId12"/>
    <p:sldId id="265" r:id="rId13"/>
    <p:sldId id="269" r:id="rId14"/>
    <p:sldId id="272" r:id="rId15"/>
    <p:sldId id="273" r:id="rId16"/>
    <p:sldId id="274" r:id="rId17"/>
    <p:sldId id="275" r:id="rId18"/>
    <p:sldId id="276" r:id="rId19"/>
    <p:sldId id="282" r:id="rId20"/>
    <p:sldId id="283" r:id="rId21"/>
    <p:sldId id="284" r:id="rId22"/>
    <p:sldId id="285" r:id="rId23"/>
    <p:sldId id="286" r:id="rId24"/>
    <p:sldId id="287" r:id="rId25"/>
    <p:sldId id="289" r:id="rId26"/>
    <p:sldId id="290" r:id="rId27"/>
    <p:sldId id="291" r:id="rId28"/>
    <p:sldId id="292" r:id="rId29"/>
    <p:sldId id="293" r:id="rId30"/>
    <p:sldId id="295" r:id="rId31"/>
    <p:sldId id="310" r:id="rId32"/>
    <p:sldId id="296" r:id="rId33"/>
    <p:sldId id="297" r:id="rId34"/>
    <p:sldId id="298" r:id="rId35"/>
    <p:sldId id="299" r:id="rId36"/>
    <p:sldId id="300" r:id="rId37"/>
    <p:sldId id="301" r:id="rId38"/>
    <p:sldId id="302" r:id="rId39"/>
    <p:sldId id="303" r:id="rId40"/>
    <p:sldId id="304" r:id="rId41"/>
    <p:sldId id="305" r:id="rId42"/>
    <p:sldId id="306" r:id="rId43"/>
    <p:sldId id="307" r:id="rId44"/>
    <p:sldId id="308" r:id="rId45"/>
    <p:sldId id="313" r:id="rId46"/>
    <p:sldId id="311" r:id="rId47"/>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9B64"/>
    <a:srgbClr val="4187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93" autoAdjust="0"/>
    <p:restoredTop sz="34357" autoAdjust="0"/>
  </p:normalViewPr>
  <p:slideViewPr>
    <p:cSldViewPr snapToObjects="1">
      <p:cViewPr varScale="1">
        <p:scale>
          <a:sx n="35" d="100"/>
          <a:sy n="35" d="100"/>
        </p:scale>
        <p:origin x="3498" y="24"/>
      </p:cViewPr>
      <p:guideLst>
        <p:guide orient="horz" pos="2160"/>
        <p:guide pos="3840"/>
      </p:guideLst>
    </p:cSldViewPr>
  </p:slideViewPr>
  <p:notesTextViewPr>
    <p:cViewPr>
      <p:scale>
        <a:sx n="200" d="100"/>
        <a:sy n="200" d="100"/>
      </p:scale>
      <p:origin x="0" y="0"/>
    </p:cViewPr>
  </p:notesTextViewPr>
  <p:notesViewPr>
    <p:cSldViewPr snapToObjects="1">
      <p:cViewPr varScale="1">
        <p:scale>
          <a:sx n="95" d="100"/>
          <a:sy n="95" d="100"/>
        </p:scale>
        <p:origin x="3720"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AF4A2232-524D-E744-B9CE-E7C087F21270}" type="datetimeFigureOut">
              <a:rPr lang="en-US" smtClean="0"/>
              <a:t>11/30/2016</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75330EF2-D845-914C-B3A0-883D9E1322A5}" type="slidenum">
              <a:rPr lang="en-US" smtClean="0"/>
              <a:t>‹#›</a:t>
            </a:fld>
            <a:endParaRPr lang="en-US"/>
          </a:p>
        </p:txBody>
      </p:sp>
    </p:spTree>
    <p:extLst>
      <p:ext uri="{BB962C8B-B14F-4D97-AF65-F5344CB8AC3E}">
        <p14:creationId xmlns:p14="http://schemas.microsoft.com/office/powerpoint/2010/main" val="164976049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85F99E10-A0EE-674C-ADCE-7440D4C84FF7}" type="datetimeFigureOut">
              <a:rPr lang="en-US" smtClean="0"/>
              <a:t>11/30/2016</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477DAD04-BB1D-014F-AFEB-BB177492DF22}" type="slidenum">
              <a:rPr lang="en-US" smtClean="0"/>
              <a:t>‹#›</a:t>
            </a:fld>
            <a:endParaRPr lang="en-US"/>
          </a:p>
        </p:txBody>
      </p:sp>
    </p:spTree>
    <p:extLst>
      <p:ext uri="{BB962C8B-B14F-4D97-AF65-F5344CB8AC3E}">
        <p14:creationId xmlns:p14="http://schemas.microsoft.com/office/powerpoint/2010/main" val="8927873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a:t>
            </a:fld>
            <a:endParaRPr lang="en-US"/>
          </a:p>
        </p:txBody>
      </p:sp>
    </p:spTree>
    <p:extLst>
      <p:ext uri="{BB962C8B-B14F-4D97-AF65-F5344CB8AC3E}">
        <p14:creationId xmlns:p14="http://schemas.microsoft.com/office/powerpoint/2010/main" val="28781027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Morality of code is about understanding the </a:t>
            </a:r>
            <a:r>
              <a:rPr lang="en-US" u="sng" dirty="0"/>
              <a:t>moral consequences</a:t>
            </a:r>
            <a:r>
              <a:rPr lang="en-US" dirty="0"/>
              <a:t> </a:t>
            </a:r>
          </a:p>
          <a:p>
            <a:r>
              <a:rPr lang="en-US" dirty="0"/>
              <a:t>of what happens when someone </a:t>
            </a:r>
            <a:r>
              <a:rPr lang="en-US" u="sng" dirty="0"/>
              <a:t>executes or reads</a:t>
            </a:r>
            <a:r>
              <a:rPr lang="en-US" dirty="0"/>
              <a:t> our code.</a:t>
            </a:r>
            <a:r>
              <a:rPr lang="en-US" dirty="0" smtClean="0"/>
              <a:t> </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[pause]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There is a paper in the </a:t>
            </a:r>
            <a:r>
              <a:rPr lang="en-US" dirty="0" err="1" smtClean="0"/>
              <a:t>Crytographic</a:t>
            </a:r>
            <a:r>
              <a:rPr lang="en-US" dirty="0" smtClean="0"/>
              <a:t> Community</a:t>
            </a:r>
          </a:p>
        </p:txBody>
      </p:sp>
      <p:sp>
        <p:nvSpPr>
          <p:cNvPr id="4" name="Slide Number Placeholder 3"/>
          <p:cNvSpPr>
            <a:spLocks noGrp="1"/>
          </p:cNvSpPr>
          <p:nvPr>
            <p:ph type="sldNum" sz="quarter" idx="10"/>
          </p:nvPr>
        </p:nvSpPr>
        <p:spPr/>
        <p:txBody>
          <a:bodyPr/>
          <a:lstStyle/>
          <a:p>
            <a:fld id="{477DAD04-BB1D-014F-AFEB-BB177492DF22}" type="slidenum">
              <a:rPr lang="en-US" smtClean="0"/>
              <a:t>10</a:t>
            </a:fld>
            <a:endParaRPr lang="en-US"/>
          </a:p>
        </p:txBody>
      </p:sp>
    </p:spTree>
    <p:extLst>
      <p:ext uri="{BB962C8B-B14F-4D97-AF65-F5344CB8AC3E}">
        <p14:creationId xmlns:p14="http://schemas.microsoft.com/office/powerpoint/2010/main" val="30429617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There is a paper in the </a:t>
            </a:r>
            <a:r>
              <a:rPr lang="en-US" dirty="0" err="1" smtClean="0"/>
              <a:t>Crytographic</a:t>
            </a:r>
            <a:r>
              <a:rPr lang="en-US" dirty="0" smtClean="0"/>
              <a:t> Community</a:t>
            </a:r>
          </a:p>
          <a:p>
            <a:r>
              <a:rPr lang="en-US" dirty="0" smtClean="0"/>
              <a:t>entitled “The Moral Character of Cryptographic Work” </a:t>
            </a:r>
          </a:p>
          <a:p>
            <a:r>
              <a:rPr lang="en-US" dirty="0" smtClean="0"/>
              <a:t>That I think applies equally as well</a:t>
            </a:r>
            <a:r>
              <a:rPr lang="en-US" baseline="0" dirty="0" smtClean="0"/>
              <a:t> here.</a:t>
            </a:r>
          </a:p>
          <a:p>
            <a:r>
              <a:rPr lang="en-US" baseline="0" dirty="0" smtClean="0"/>
              <a:t>The author, </a:t>
            </a:r>
            <a:r>
              <a:rPr lang="en-US" dirty="0" smtClean="0"/>
              <a:t>Dr. </a:t>
            </a:r>
            <a:r>
              <a:rPr lang="en-US" dirty="0" err="1" smtClean="0"/>
              <a:t>Rogaway</a:t>
            </a:r>
            <a:r>
              <a:rPr lang="en-US" dirty="0" smtClean="0"/>
              <a:t>, wrote</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a:t>
            </a:r>
            <a:r>
              <a:rPr lang="en-US" dirty="0" smtClean="0">
                <a:latin typeface="Courier New"/>
                <a:ea typeface="Courier New"/>
                <a:cs typeface="Courier New"/>
                <a:sym typeface="Courier New"/>
              </a:rPr>
              <a:t>“I suspect that many of you see no real connection between social, political, and ethical values and what you work on.”</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11</a:t>
            </a:fld>
            <a:endParaRPr lang="en-US"/>
          </a:p>
        </p:txBody>
      </p:sp>
    </p:spTree>
    <p:extLst>
      <p:ext uri="{BB962C8B-B14F-4D97-AF65-F5344CB8AC3E}">
        <p14:creationId xmlns:p14="http://schemas.microsoft.com/office/powerpoint/2010/main" val="3440791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ourier New"/>
                <a:ea typeface="Courier New"/>
                <a:cs typeface="Courier New"/>
                <a:sym typeface="Courier New"/>
              </a:rPr>
              <a:t>“I suspect that many of you see no real connection between social, political, and ethical values and what you work on.”</a:t>
            </a:r>
          </a:p>
          <a:p>
            <a:endParaRPr lang="en-US" dirty="0">
              <a:latin typeface="Courier New"/>
              <a:ea typeface="Courier New"/>
              <a:cs typeface="Courier New"/>
              <a:sym typeface="Courier New"/>
            </a:endParaRPr>
          </a:p>
          <a:p>
            <a:r>
              <a:rPr lang="en-US" dirty="0">
                <a:latin typeface="Courier New"/>
                <a:ea typeface="Courier New"/>
                <a:cs typeface="Courier New"/>
                <a:sym typeface="Courier New"/>
              </a:rPr>
              <a:t> </a:t>
            </a:r>
            <a:r>
              <a:rPr lang="en-US" dirty="0">
                <a:sym typeface="Courier New"/>
              </a:rPr>
              <a:t>And he’s right.</a:t>
            </a:r>
          </a:p>
          <a:p>
            <a:endParaRPr lang="en-US" dirty="0">
              <a:sym typeface="Courier New"/>
            </a:endParaRPr>
          </a:p>
          <a:p>
            <a:r>
              <a:rPr lang="en-US" dirty="0">
                <a:sym typeface="Courier New"/>
              </a:rPr>
              <a:t>M</a:t>
            </a:r>
            <a:r>
              <a:rPr lang="en-US" dirty="0"/>
              <a:t>ost of us never really even think about this stuff.</a:t>
            </a:r>
            <a:r>
              <a:rPr lang="en-US" dirty="0" smtClean="0"/>
              <a:t> </a:t>
            </a:r>
          </a:p>
          <a:p>
            <a:endParaRPr lang="en-US" dirty="0"/>
          </a:p>
          <a:p>
            <a:r>
              <a:rPr lang="en-US" dirty="0"/>
              <a:t>We never consider the moral consequences of the code we are writing.</a:t>
            </a:r>
            <a:r>
              <a:rPr lang="en-US" dirty="0" smtClean="0"/>
              <a:t> </a:t>
            </a:r>
          </a:p>
          <a:p>
            <a:endParaRPr lang="en-US" dirty="0"/>
          </a:p>
          <a:p>
            <a:r>
              <a:rPr lang="en-US" dirty="0"/>
              <a:t>We never ask ourselves can this code be used to </a:t>
            </a:r>
            <a:endParaRPr lang="en-US" dirty="0" smtClean="0"/>
          </a:p>
          <a:p>
            <a:endParaRPr lang="en-US" dirty="0" smtClean="0"/>
          </a:p>
          <a:p>
            <a:r>
              <a:rPr lang="en-US" dirty="0" smtClean="0"/>
              <a:t>NEXT: Cause Pain,</a:t>
            </a:r>
            <a:r>
              <a:rPr lang="en-US" baseline="0" dirty="0" smtClean="0"/>
              <a:t> </a:t>
            </a:r>
            <a:r>
              <a:rPr lang="en-US" dirty="0" smtClean="0"/>
              <a:t>Spread Hate,</a:t>
            </a:r>
            <a:r>
              <a:rPr lang="en-US" baseline="0" dirty="0" smtClean="0"/>
              <a:t> </a:t>
            </a:r>
            <a:r>
              <a:rPr lang="en-US" dirty="0" smtClean="0"/>
              <a:t>Induce Feat,</a:t>
            </a:r>
            <a:r>
              <a:rPr lang="en-US" baseline="0" dirty="0" smtClean="0"/>
              <a:t> </a:t>
            </a:r>
            <a:r>
              <a:rPr lang="en-US" dirty="0" smtClean="0"/>
              <a:t>or Oppress other</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12</a:t>
            </a:fld>
            <a:endParaRPr lang="en-US"/>
          </a:p>
        </p:txBody>
      </p:sp>
    </p:spTree>
    <p:extLst>
      <p:ext uri="{BB962C8B-B14F-4D97-AF65-F5344CB8AC3E}">
        <p14:creationId xmlns:p14="http://schemas.microsoft.com/office/powerpoint/2010/main" val="27375331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Cause Pain</a:t>
            </a:r>
          </a:p>
          <a:p>
            <a:r>
              <a:rPr lang="en-US" dirty="0"/>
              <a:t>Spread Hate</a:t>
            </a:r>
          </a:p>
          <a:p>
            <a:r>
              <a:rPr lang="en-US" dirty="0"/>
              <a:t>Induce </a:t>
            </a:r>
            <a:r>
              <a:rPr lang="en-US" dirty="0" smtClean="0"/>
              <a:t>Fear</a:t>
            </a:r>
            <a:endParaRPr lang="en-US" dirty="0"/>
          </a:p>
          <a:p>
            <a:r>
              <a:rPr lang="en-US" dirty="0"/>
              <a:t>or Oppress others</a:t>
            </a:r>
            <a:endParaRPr lang="en-US" dirty="0" smtClean="0"/>
          </a:p>
          <a:p>
            <a:endParaRPr lang="en-US" dirty="0" smtClean="0"/>
          </a:p>
          <a:p>
            <a:r>
              <a:rPr lang="en-US" dirty="0"/>
              <a:t>We never </a:t>
            </a:r>
            <a:r>
              <a:rPr lang="en-US" dirty="0" smtClean="0"/>
              <a:t>ask </a:t>
            </a:r>
            <a:r>
              <a:rPr lang="en-US" dirty="0"/>
              <a:t>ourselves these </a:t>
            </a:r>
            <a:r>
              <a:rPr lang="en-US" dirty="0" smtClean="0"/>
              <a:t>questions</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Because considering the moral consequences of things is hard.</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13</a:t>
            </a:fld>
            <a:endParaRPr lang="en-US"/>
          </a:p>
        </p:txBody>
      </p:sp>
    </p:spTree>
    <p:extLst>
      <p:ext uri="{BB962C8B-B14F-4D97-AF65-F5344CB8AC3E}">
        <p14:creationId xmlns:p14="http://schemas.microsoft.com/office/powerpoint/2010/main" val="4667870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considering the moral consequences of things is hard.</a:t>
            </a:r>
          </a:p>
          <a:p>
            <a:endParaRPr lang="en-US" dirty="0"/>
          </a:p>
          <a:p>
            <a:r>
              <a:rPr lang="en-US" dirty="0"/>
              <a:t>It takes work</a:t>
            </a:r>
          </a:p>
          <a:p>
            <a:r>
              <a:rPr lang="en-US" dirty="0"/>
              <a:t>and it takes courage.</a:t>
            </a:r>
          </a:p>
          <a:p>
            <a:endParaRPr lang="en-US" dirty="0"/>
          </a:p>
          <a:p>
            <a:r>
              <a:rPr lang="en-US" dirty="0" smtClean="0"/>
              <a:t>In</a:t>
            </a:r>
            <a:r>
              <a:rPr lang="en-US" baseline="0" dirty="0" smtClean="0"/>
              <a:t> fact, </a:t>
            </a:r>
            <a:r>
              <a:rPr lang="en-US" dirty="0" smtClean="0"/>
              <a:t>instead </a:t>
            </a:r>
            <a:r>
              <a:rPr lang="en-US" dirty="0"/>
              <a:t>of confronting these topics </a:t>
            </a:r>
          </a:p>
          <a:p>
            <a:endParaRPr lang="en-US" dirty="0"/>
          </a:p>
          <a:p>
            <a:r>
              <a:rPr lang="en-US" dirty="0"/>
              <a:t>we come up with some convenient shortcuts, </a:t>
            </a:r>
          </a:p>
          <a:p>
            <a:r>
              <a:rPr lang="en-US" dirty="0"/>
              <a:t>lies if you will, </a:t>
            </a:r>
            <a:r>
              <a:rPr lang="en-US" dirty="0" smtClean="0"/>
              <a:t>that </a:t>
            </a:r>
            <a:r>
              <a:rPr lang="en-US" dirty="0"/>
              <a:t>we tell ourselves and others</a:t>
            </a:r>
          </a:p>
          <a:p>
            <a:r>
              <a:rPr lang="en-US" dirty="0"/>
              <a:t>that enable us to avoid facing </a:t>
            </a:r>
            <a:r>
              <a:rPr lang="en-US" dirty="0" smtClean="0"/>
              <a:t>this </a:t>
            </a:r>
            <a:r>
              <a:rPr lang="en-US" dirty="0"/>
              <a:t>subject.</a:t>
            </a:r>
          </a:p>
          <a:p>
            <a:endParaRPr lang="en-US" dirty="0"/>
          </a:p>
          <a:p>
            <a:r>
              <a:rPr lang="en-US" dirty="0"/>
              <a:t>Things </a:t>
            </a:r>
            <a:r>
              <a:rPr lang="en-US" dirty="0" smtClean="0"/>
              <a:t>like…</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a:t>
            </a:r>
            <a:r>
              <a:rPr lang="en-US" baseline="0" dirty="0" smtClean="0"/>
              <a:t> </a:t>
            </a:r>
            <a:r>
              <a:rPr lang="en-US" dirty="0" smtClean="0"/>
              <a:t>"</a:t>
            </a:r>
            <a:r>
              <a:rPr lang="en-US" dirty="0" err="1" smtClean="0"/>
              <a:t>i'm</a:t>
            </a:r>
            <a:r>
              <a:rPr lang="en-US" dirty="0" smtClean="0"/>
              <a:t> just writing code here.  I'm not responsible for what people do with it.“</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14</a:t>
            </a:fld>
            <a:endParaRPr lang="en-US"/>
          </a:p>
        </p:txBody>
      </p:sp>
    </p:spTree>
    <p:extLst>
      <p:ext uri="{BB962C8B-B14F-4D97-AF65-F5344CB8AC3E}">
        <p14:creationId xmlns:p14="http://schemas.microsoft.com/office/powerpoint/2010/main" val="2098989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err="1"/>
              <a:t>i'm</a:t>
            </a:r>
            <a:r>
              <a:rPr lang="en-US" dirty="0"/>
              <a:t> just writing code here.  I'm not responsible for what people do with it</a:t>
            </a:r>
            <a:r>
              <a:rPr lang="en-US" dirty="0" smtClean="0"/>
              <a: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"Nobody would ever use my code like that“</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15</a:t>
            </a:fld>
            <a:endParaRPr lang="en-US"/>
          </a:p>
        </p:txBody>
      </p:sp>
    </p:spTree>
    <p:extLst>
      <p:ext uri="{BB962C8B-B14F-4D97-AF65-F5344CB8AC3E}">
        <p14:creationId xmlns:p14="http://schemas.microsoft.com/office/powerpoint/2010/main" val="27799451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smtClean="0"/>
              <a:t>Nobody </a:t>
            </a:r>
            <a:r>
              <a:rPr lang="en-US" dirty="0"/>
              <a:t>would ever use my code like </a:t>
            </a:r>
            <a:r>
              <a:rPr lang="en-US" dirty="0" smtClean="0"/>
              <a:t>that“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"If I didn't write it someone else would.“</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16</a:t>
            </a:fld>
            <a:endParaRPr lang="en-US"/>
          </a:p>
        </p:txBody>
      </p:sp>
    </p:spTree>
    <p:extLst>
      <p:ext uri="{BB962C8B-B14F-4D97-AF65-F5344CB8AC3E}">
        <p14:creationId xmlns:p14="http://schemas.microsoft.com/office/powerpoint/2010/main" val="16176055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I didn't write it someone else would.“</a:t>
            </a:r>
          </a:p>
          <a:p>
            <a:endParaRPr lang="en-US" dirty="0"/>
          </a:p>
          <a:p>
            <a:r>
              <a:rPr lang="en-US" dirty="0"/>
              <a:t>These little platitudes let us sidestep the moral considerations of what we do.</a:t>
            </a:r>
            <a:r>
              <a:rPr lang="en-US" dirty="0" smtClean="0"/>
              <a:t> </a:t>
            </a:r>
          </a:p>
          <a:p>
            <a:endParaRPr lang="en-US" dirty="0"/>
          </a:p>
          <a:p>
            <a:r>
              <a:rPr lang="en-US" dirty="0"/>
              <a:t>But the </a:t>
            </a:r>
            <a:r>
              <a:rPr lang="en-US" dirty="0" smtClean="0"/>
              <a:t>little white lie we </a:t>
            </a:r>
            <a:r>
              <a:rPr lang="en-US" dirty="0"/>
              <a:t>most commonly tell ourselves </a:t>
            </a:r>
            <a:r>
              <a:rPr lang="en-US" dirty="0" smtClean="0"/>
              <a:t>is this one…</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"my stuff isn't harming anyone“</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17</a:t>
            </a:fld>
            <a:endParaRPr lang="en-US"/>
          </a:p>
        </p:txBody>
      </p:sp>
    </p:spTree>
    <p:extLst>
      <p:ext uri="{BB962C8B-B14F-4D97-AF65-F5344CB8AC3E}">
        <p14:creationId xmlns:p14="http://schemas.microsoft.com/office/powerpoint/2010/main" val="11881717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stuff isn't harming anyone“</a:t>
            </a:r>
          </a:p>
          <a:p>
            <a:endParaRPr lang="en-US" dirty="0"/>
          </a:p>
          <a:p>
            <a:r>
              <a:rPr lang="en-US" dirty="0" smtClean="0"/>
              <a:t>Listen, we </a:t>
            </a:r>
            <a:r>
              <a:rPr lang="en-US" dirty="0"/>
              <a:t>all want to believe that </a:t>
            </a:r>
            <a:r>
              <a:rPr lang="en-US" b="1" dirty="0"/>
              <a:t>our code</a:t>
            </a:r>
            <a:r>
              <a:rPr lang="en-US" dirty="0"/>
              <a:t> is </a:t>
            </a:r>
            <a:r>
              <a:rPr lang="en-US" b="1" dirty="0"/>
              <a:t>just code</a:t>
            </a:r>
            <a:r>
              <a:rPr lang="en-US" dirty="0"/>
              <a:t> </a:t>
            </a:r>
          </a:p>
          <a:p>
            <a:r>
              <a:rPr lang="en-US" dirty="0"/>
              <a:t>and we put it out there into the universe </a:t>
            </a:r>
          </a:p>
          <a:p>
            <a:r>
              <a:rPr lang="en-US" dirty="0"/>
              <a:t>and it is only used to make sunshine and rainbows</a:t>
            </a:r>
            <a:r>
              <a:rPr lang="en-US" dirty="0" smtClean="0"/>
              <a:t>.</a:t>
            </a:r>
          </a:p>
          <a:p>
            <a:endParaRPr lang="en-US" dirty="0" smtClean="0"/>
          </a:p>
          <a:p>
            <a:r>
              <a:rPr lang="en-US" dirty="0" smtClean="0"/>
              <a:t>Except the reality is that our code is out there</a:t>
            </a:r>
          </a:p>
          <a:p>
            <a:r>
              <a:rPr lang="en-US" dirty="0" smtClean="0"/>
              <a:t>For anyone to use</a:t>
            </a:r>
          </a:p>
          <a:p>
            <a:r>
              <a:rPr lang="en-US" dirty="0" smtClean="0"/>
              <a:t>To do whatever they want.</a:t>
            </a:r>
          </a:p>
          <a:p>
            <a:endParaRPr lang="en-US" dirty="0" smtClean="0"/>
          </a:p>
          <a:p>
            <a:r>
              <a:rPr lang="en-US" dirty="0" smtClean="0"/>
              <a:t>NEXT: To Steal,</a:t>
            </a:r>
            <a:r>
              <a:rPr lang="en-US" baseline="0" dirty="0" smtClean="0"/>
              <a:t> </a:t>
            </a:r>
            <a:r>
              <a:rPr lang="en-US" dirty="0" smtClean="0"/>
              <a:t>To Harass,</a:t>
            </a:r>
            <a:r>
              <a:rPr lang="en-US" baseline="0" dirty="0" smtClean="0"/>
              <a:t> </a:t>
            </a:r>
            <a:r>
              <a:rPr lang="en-US" dirty="0" smtClean="0"/>
              <a:t>To Bully, To oppress…</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18</a:t>
            </a:fld>
            <a:endParaRPr lang="en-US"/>
          </a:p>
        </p:txBody>
      </p:sp>
    </p:spTree>
    <p:extLst>
      <p:ext uri="{BB962C8B-B14F-4D97-AF65-F5344CB8AC3E}">
        <p14:creationId xmlns:p14="http://schemas.microsoft.com/office/powerpoint/2010/main" val="34941110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Steal</a:t>
            </a:r>
          </a:p>
          <a:p>
            <a:r>
              <a:rPr lang="en-US" dirty="0"/>
              <a:t>To Harass</a:t>
            </a:r>
          </a:p>
          <a:p>
            <a:r>
              <a:rPr lang="en-US" dirty="0"/>
              <a:t>To Bully</a:t>
            </a:r>
          </a:p>
          <a:p>
            <a:r>
              <a:rPr lang="en-US" dirty="0"/>
              <a:t>To oppress…</a:t>
            </a:r>
          </a:p>
          <a:p>
            <a:endParaRPr lang="en-US" dirty="0"/>
          </a:p>
          <a:p>
            <a:pPr defTabSz="931774">
              <a:defRPr/>
            </a:pPr>
            <a:r>
              <a:rPr lang="en-US" dirty="0"/>
              <a:t>Tell me a group that you are morally opposed to and I bet I can show you an example of them using common tools.</a:t>
            </a:r>
          </a:p>
          <a:p>
            <a:pPr defTabSz="931774">
              <a:defRPr/>
            </a:pPr>
            <a:endParaRPr lang="en-US" dirty="0"/>
          </a:p>
          <a:p>
            <a:pPr defTabSz="931774">
              <a:defRPr/>
            </a:pPr>
            <a:r>
              <a:rPr lang="en-US" dirty="0"/>
              <a:t>I went to the website of the </a:t>
            </a:r>
            <a:r>
              <a:rPr lang="en-US" b="1" dirty="0" smtClean="0"/>
              <a:t>literally the first </a:t>
            </a:r>
            <a:r>
              <a:rPr lang="en-US" b="1" dirty="0"/>
              <a:t>hate group</a:t>
            </a:r>
            <a:r>
              <a:rPr lang="en-US" dirty="0"/>
              <a:t> I could think of, </a:t>
            </a:r>
            <a:endParaRPr lang="en-US" dirty="0" smtClean="0"/>
          </a:p>
          <a:p>
            <a:pPr defTabSz="931774">
              <a:defRPr/>
            </a:pPr>
            <a:r>
              <a:rPr lang="en-US" dirty="0" smtClean="0"/>
              <a:t>and </a:t>
            </a:r>
            <a:r>
              <a:rPr lang="en-US" dirty="0"/>
              <a:t>I’m intentionally not naming names here, </a:t>
            </a:r>
            <a:endParaRPr lang="en-US" dirty="0" smtClean="0"/>
          </a:p>
          <a:p>
            <a:pPr defTabSz="931774">
              <a:defRPr/>
            </a:pPr>
            <a:r>
              <a:rPr lang="en-US" dirty="0" smtClean="0"/>
              <a:t>and I found </a:t>
            </a:r>
            <a:r>
              <a:rPr lang="en-US" dirty="0"/>
              <a:t>that </a:t>
            </a:r>
            <a:r>
              <a:rPr lang="en-US" dirty="0" smtClean="0"/>
              <a:t>they </a:t>
            </a:r>
            <a:r>
              <a:rPr lang="en-US" dirty="0"/>
              <a:t>were using </a:t>
            </a:r>
            <a:r>
              <a:rPr lang="en-US" dirty="0" err="1"/>
              <a:t>wordpress</a:t>
            </a:r>
            <a:r>
              <a:rPr lang="en-US" dirty="0"/>
              <a:t>…</a:t>
            </a:r>
          </a:p>
          <a:p>
            <a:pPr defTabSz="931774">
              <a:defRPr/>
            </a:pPr>
            <a:r>
              <a:rPr lang="en-US" dirty="0" smtClean="0"/>
              <a:t>They </a:t>
            </a:r>
            <a:r>
              <a:rPr lang="en-US" dirty="0"/>
              <a:t>were using </a:t>
            </a:r>
            <a:r>
              <a:rPr lang="en-US" dirty="0" err="1"/>
              <a:t>jquery</a:t>
            </a:r>
            <a:r>
              <a:rPr lang="en-US" dirty="0"/>
              <a:t>…</a:t>
            </a:r>
          </a:p>
          <a:p>
            <a:pPr defTabSz="931774">
              <a:defRPr/>
            </a:pPr>
            <a:r>
              <a:rPr lang="en-US" dirty="0" smtClean="0"/>
              <a:t>They </a:t>
            </a:r>
            <a:r>
              <a:rPr lang="en-US" dirty="0"/>
              <a:t>were using Google Analytics…</a:t>
            </a:r>
            <a:endParaRPr lang="en-US" dirty="0" smtClean="0"/>
          </a:p>
          <a:p>
            <a:endParaRPr lang="en-US" dirty="0"/>
          </a:p>
          <a:p>
            <a:r>
              <a:rPr lang="en-US" dirty="0"/>
              <a:t>They all use the same coding tools we use, the same </a:t>
            </a:r>
            <a:r>
              <a:rPr lang="en-US" dirty="0" smtClean="0"/>
              <a:t>languages, </a:t>
            </a:r>
            <a:r>
              <a:rPr lang="en-US" dirty="0"/>
              <a:t>the same package </a:t>
            </a:r>
            <a:r>
              <a:rPr lang="en-US" dirty="0" smtClean="0"/>
              <a:t>managers, the same libraries. </a:t>
            </a:r>
            <a:endParaRPr lang="en-US" dirty="0"/>
          </a:p>
          <a:p>
            <a:endParaRPr lang="en-US" dirty="0"/>
          </a:p>
          <a:p>
            <a:r>
              <a:rPr lang="en-US" dirty="0"/>
              <a:t>But something deep inside of us wants to brush this off, ignore it and pretend it doesn’t exist.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This is all good and well until you find out something you wrote is killing people.</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19</a:t>
            </a:fld>
            <a:endParaRPr lang="en-US"/>
          </a:p>
        </p:txBody>
      </p:sp>
    </p:spTree>
    <p:extLst>
      <p:ext uri="{BB962C8B-B14F-4D97-AF65-F5344CB8AC3E}">
        <p14:creationId xmlns:p14="http://schemas.microsoft.com/office/powerpoint/2010/main" val="1234191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a:t>
            </a:fld>
            <a:endParaRPr lang="en-US"/>
          </a:p>
        </p:txBody>
      </p:sp>
    </p:spTree>
    <p:extLst>
      <p:ext uri="{BB962C8B-B14F-4D97-AF65-F5344CB8AC3E}">
        <p14:creationId xmlns:p14="http://schemas.microsoft.com/office/powerpoint/2010/main" val="30021413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all good and well until you find out something you wrote is killing people.</a:t>
            </a:r>
          </a:p>
          <a:p>
            <a:endParaRPr lang="en-US" dirty="0"/>
          </a:p>
          <a:p>
            <a:r>
              <a:rPr lang="en-US" dirty="0"/>
              <a:t>[pause]</a:t>
            </a:r>
            <a:r>
              <a:rPr lang="en-US" dirty="0" smtClean="0"/>
              <a:t> </a:t>
            </a:r>
          </a:p>
          <a:p>
            <a:endParaRPr lang="en-US" dirty="0"/>
          </a:p>
          <a:p>
            <a:r>
              <a:rPr lang="en-US" dirty="0"/>
              <a:t>I'm sure that sounds a little overly dramatic to some of you.</a:t>
            </a:r>
          </a:p>
          <a:p>
            <a:r>
              <a:rPr lang="en-US" dirty="0" smtClean="0"/>
              <a:t>You </a:t>
            </a:r>
            <a:r>
              <a:rPr lang="en-US" dirty="0"/>
              <a:t>might feel like I am playing this up a bit.</a:t>
            </a:r>
          </a:p>
          <a:p>
            <a:endParaRPr lang="en-US" dirty="0"/>
          </a:p>
          <a:p>
            <a:r>
              <a:rPr lang="en-US" dirty="0"/>
              <a:t>But </a:t>
            </a:r>
            <a:r>
              <a:rPr lang="en-US" dirty="0" smtClean="0"/>
              <a:t>realize that this </a:t>
            </a:r>
            <a:r>
              <a:rPr lang="en-US" dirty="0"/>
              <a:t>is just your brain trying to avoid thinking about this </a:t>
            </a:r>
            <a:r>
              <a:rPr lang="en-US" dirty="0" smtClean="0"/>
              <a:t>subject</a:t>
            </a:r>
          </a:p>
          <a:p>
            <a:r>
              <a:rPr lang="en-US" dirty="0" smtClean="0"/>
              <a:t>Because this is hard stuff.</a:t>
            </a:r>
            <a:endParaRPr lang="en-US" dirty="0"/>
          </a:p>
          <a:p>
            <a:r>
              <a:rPr lang="en-US" dirty="0" smtClean="0"/>
              <a:t>And ultimately nobody wants </a:t>
            </a:r>
            <a:r>
              <a:rPr lang="en-US" dirty="0"/>
              <a:t>to believe </a:t>
            </a:r>
            <a:endParaRPr lang="en-US" dirty="0" smtClean="0"/>
          </a:p>
          <a:p>
            <a:r>
              <a:rPr lang="en-US" dirty="0" smtClean="0"/>
              <a:t>that </a:t>
            </a:r>
            <a:r>
              <a:rPr lang="en-US" dirty="0"/>
              <a:t>we are participants in other people suffering.</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Infamous JavaScript community satirist, Jenn Schiffer recently talked about this in a blog post she wrote…</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20</a:t>
            </a:fld>
            <a:endParaRPr lang="en-US"/>
          </a:p>
        </p:txBody>
      </p:sp>
    </p:spTree>
    <p:extLst>
      <p:ext uri="{BB962C8B-B14F-4D97-AF65-F5344CB8AC3E}">
        <p14:creationId xmlns:p14="http://schemas.microsoft.com/office/powerpoint/2010/main" val="41293990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Infamous JavaScript </a:t>
            </a:r>
            <a:r>
              <a:rPr lang="en-US" dirty="0"/>
              <a:t>community satirist, Jenn Schiffer recently talked about this in a blog post she wrote…</a:t>
            </a:r>
          </a:p>
          <a:p>
            <a:endParaRPr lang="en-US" b="1" dirty="0"/>
          </a:p>
          <a:p>
            <a:r>
              <a:rPr lang="en-US" dirty="0">
                <a:latin typeface="Courier New" panose="02070309020205020404" pitchFamily="49" charset="0"/>
                <a:cs typeface="Courier New" panose="02070309020205020404" pitchFamily="49" charset="0"/>
              </a:rPr>
              <a:t>“I think it’s safe to say that every tool we create has the potential to be used as a vehicle for harassment.”</a:t>
            </a:r>
            <a:endParaRPr lang="en-US" b="1" dirty="0"/>
          </a:p>
          <a:p>
            <a:endParaRPr lang="en-US" b="1" dirty="0" smtClean="0"/>
          </a:p>
          <a:p>
            <a:r>
              <a:rPr lang="en-US" b="0" dirty="0" smtClean="0"/>
              <a:t>[pause]</a:t>
            </a:r>
          </a:p>
          <a:p>
            <a:endParaRPr lang="en-US" b="1" dirty="0"/>
          </a:p>
          <a:p>
            <a:pPr defTabSz="931774">
              <a:defRPr/>
            </a:pPr>
            <a:r>
              <a:rPr lang="en-US" dirty="0"/>
              <a:t>once you share your code for others to use, whether commercially or open source, there is no limit to what other people can do with it.</a:t>
            </a:r>
          </a:p>
          <a:p>
            <a:endParaRPr lang="en-US" b="1" dirty="0"/>
          </a:p>
          <a:p>
            <a:pPr defTabSz="931774">
              <a:defRPr/>
            </a:pPr>
            <a:r>
              <a:rPr lang="en-US" b="1" dirty="0"/>
              <a:t>And by not weighing the moral consequences of our work </a:t>
            </a:r>
            <a:endParaRPr lang="en-US" b="1" dirty="0" smtClean="0"/>
          </a:p>
          <a:p>
            <a:pPr defTabSz="931774">
              <a:defRPr/>
            </a:pPr>
            <a:r>
              <a:rPr lang="en-US" b="1" dirty="0" smtClean="0"/>
              <a:t>we </a:t>
            </a:r>
            <a:r>
              <a:rPr lang="en-US" b="1" dirty="0"/>
              <a:t>are allowing, </a:t>
            </a:r>
          </a:p>
          <a:p>
            <a:endParaRPr lang="en-US" b="1" dirty="0" smtClean="0"/>
          </a:p>
          <a:p>
            <a:r>
              <a:rPr lang="en-US" b="0" dirty="0" smtClean="0"/>
              <a:t>NEXT: Permitting, encouraging even, </a:t>
            </a:r>
          </a:p>
          <a:p>
            <a:r>
              <a:rPr lang="en-US" b="0" dirty="0" smtClean="0"/>
              <a:t>our code to be used in ways that we as individuals and as a community may find reprehensible. </a:t>
            </a:r>
          </a:p>
          <a:p>
            <a:endParaRPr lang="en-US" b="1" dirty="0"/>
          </a:p>
        </p:txBody>
      </p:sp>
      <p:sp>
        <p:nvSpPr>
          <p:cNvPr id="4" name="Slide Number Placeholder 3"/>
          <p:cNvSpPr>
            <a:spLocks noGrp="1"/>
          </p:cNvSpPr>
          <p:nvPr>
            <p:ph type="sldNum" sz="quarter" idx="10"/>
          </p:nvPr>
        </p:nvSpPr>
        <p:spPr/>
        <p:txBody>
          <a:bodyPr/>
          <a:lstStyle/>
          <a:p>
            <a:fld id="{477DAD04-BB1D-014F-AFEB-BB177492DF22}" type="slidenum">
              <a:rPr lang="en-US" smtClean="0"/>
              <a:t>21</a:t>
            </a:fld>
            <a:endParaRPr lang="en-US"/>
          </a:p>
        </p:txBody>
      </p:sp>
    </p:spTree>
    <p:extLst>
      <p:ext uri="{BB962C8B-B14F-4D97-AF65-F5344CB8AC3E}">
        <p14:creationId xmlns:p14="http://schemas.microsoft.com/office/powerpoint/2010/main" val="10946085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Permitting, encouraging even, </a:t>
            </a:r>
          </a:p>
          <a:p>
            <a:r>
              <a:rPr lang="en-US" b="1" dirty="0"/>
              <a:t>our code to be used in ways that </a:t>
            </a:r>
            <a:endParaRPr lang="en-US" b="1" dirty="0" smtClean="0"/>
          </a:p>
          <a:p>
            <a:r>
              <a:rPr lang="en-US" b="1" dirty="0" smtClean="0"/>
              <a:t>we </a:t>
            </a:r>
            <a:r>
              <a:rPr lang="en-US" b="1" dirty="0"/>
              <a:t>as individuals </a:t>
            </a:r>
            <a:endParaRPr lang="en-US" b="1" dirty="0" smtClean="0"/>
          </a:p>
          <a:p>
            <a:r>
              <a:rPr lang="en-US" b="1" dirty="0" smtClean="0"/>
              <a:t>and </a:t>
            </a:r>
            <a:r>
              <a:rPr lang="en-US" b="1" dirty="0"/>
              <a:t>as a community </a:t>
            </a:r>
            <a:endParaRPr lang="en-US" b="1" dirty="0" smtClean="0"/>
          </a:p>
          <a:p>
            <a:r>
              <a:rPr lang="en-US" b="1" dirty="0" smtClean="0"/>
              <a:t>may </a:t>
            </a:r>
            <a:r>
              <a:rPr lang="en-US" b="1" dirty="0"/>
              <a:t>find reprehensible. </a:t>
            </a:r>
          </a:p>
          <a:p>
            <a:endParaRPr lang="en-US" dirty="0"/>
          </a:p>
          <a:p>
            <a:r>
              <a:rPr lang="en-US" dirty="0"/>
              <a:t>We cannot rely on the users of our code to be doing the right thing, </a:t>
            </a:r>
            <a:endParaRPr lang="en-US" dirty="0" smtClean="0"/>
          </a:p>
          <a:p>
            <a:r>
              <a:rPr lang="en-US" dirty="0" smtClean="0"/>
              <a:t>however </a:t>
            </a:r>
            <a:r>
              <a:rPr lang="en-US" dirty="0"/>
              <a:t>we define that.</a:t>
            </a:r>
            <a:r>
              <a:rPr lang="en-US" dirty="0" smtClean="0"/>
              <a:t> </a:t>
            </a:r>
          </a:p>
          <a:p>
            <a:endParaRPr lang="en-US" dirty="0"/>
          </a:p>
          <a:p>
            <a:r>
              <a:rPr lang="en-US" dirty="0"/>
              <a:t>Therefore we must take steps to try and ensure </a:t>
            </a:r>
          </a:p>
          <a:p>
            <a:r>
              <a:rPr lang="en-US" dirty="0"/>
              <a:t>that they </a:t>
            </a:r>
            <a:r>
              <a:rPr lang="en-US" dirty="0" smtClean="0"/>
              <a:t>aren’t </a:t>
            </a:r>
            <a:r>
              <a:rPr lang="en-US" dirty="0"/>
              <a:t>doing the </a:t>
            </a:r>
            <a:r>
              <a:rPr lang="en-US" b="1" dirty="0" smtClean="0"/>
              <a:t>wrong</a:t>
            </a:r>
            <a:r>
              <a:rPr lang="en-US" dirty="0" smtClean="0"/>
              <a:t> </a:t>
            </a:r>
            <a:r>
              <a:rPr lang="en-US" b="1" dirty="0"/>
              <a:t>thing</a:t>
            </a:r>
            <a:r>
              <a:rPr lang="en-US" dirty="0"/>
              <a:t>.</a:t>
            </a:r>
          </a:p>
          <a:p>
            <a:endParaRPr lang="en-US" dirty="0"/>
          </a:p>
          <a:p>
            <a:r>
              <a:rPr lang="en-US" dirty="0"/>
              <a:t>[pause]</a:t>
            </a:r>
          </a:p>
          <a:p>
            <a:endParaRPr lang="en-US" dirty="0"/>
          </a:p>
          <a:p>
            <a:r>
              <a:rPr lang="en-US" dirty="0"/>
              <a:t>So </a:t>
            </a:r>
            <a:r>
              <a:rPr lang="en-US" dirty="0" smtClean="0"/>
              <a:t>how </a:t>
            </a:r>
            <a:r>
              <a:rPr lang="en-US" dirty="0"/>
              <a:t>do we do that</a:t>
            </a:r>
            <a:r>
              <a:rPr lang="en-US" dirty="0" smtClean="0"/>
              <a: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How do we ensure our code is used in a morally responsible way?</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22</a:t>
            </a:fld>
            <a:endParaRPr lang="en-US"/>
          </a:p>
        </p:txBody>
      </p:sp>
    </p:spTree>
    <p:extLst>
      <p:ext uri="{BB962C8B-B14F-4D97-AF65-F5344CB8AC3E}">
        <p14:creationId xmlns:p14="http://schemas.microsoft.com/office/powerpoint/2010/main" val="32067810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we ensure our code is used in a morally responsible way?</a:t>
            </a:r>
          </a:p>
          <a:p>
            <a:endParaRPr lang="en-US" dirty="0"/>
          </a:p>
          <a:p>
            <a:r>
              <a:rPr lang="en-US" dirty="0" smtClean="0"/>
              <a:t>Let’s start by looking</a:t>
            </a:r>
            <a:r>
              <a:rPr lang="en-US" baseline="0" dirty="0" smtClean="0"/>
              <a:t> at what we mean by</a:t>
            </a:r>
            <a:r>
              <a:rPr lang="en-US" dirty="0" smtClean="0"/>
              <a:t> “morally responsible”.</a:t>
            </a:r>
            <a:endParaRPr lang="en-US" dirty="0"/>
          </a:p>
          <a:p>
            <a:endParaRPr lang="en-US" dirty="0"/>
          </a:p>
          <a:p>
            <a:r>
              <a:rPr lang="en-US" dirty="0"/>
              <a:t>[Pause]</a:t>
            </a:r>
          </a:p>
          <a:p>
            <a:endParaRPr lang="en-US" dirty="0"/>
          </a:p>
          <a:p>
            <a:r>
              <a:rPr lang="en-US" dirty="0"/>
              <a:t>To me morally responsible means </a:t>
            </a:r>
          </a:p>
          <a:p>
            <a:r>
              <a:rPr lang="en-US" dirty="0"/>
              <a:t>in alignment with my moral and ethical opinions.</a:t>
            </a:r>
          </a:p>
          <a:p>
            <a:endParaRPr lang="en-US" dirty="0"/>
          </a:p>
          <a:p>
            <a:r>
              <a:rPr lang="en-US" dirty="0"/>
              <a:t>Of course, Your moral and ethical opinions are different than mine.</a:t>
            </a:r>
            <a:r>
              <a:rPr lang="en-US" dirty="0" smtClean="0"/>
              <a:t> </a:t>
            </a:r>
          </a:p>
          <a:p>
            <a:r>
              <a:rPr lang="en-US" dirty="0" smtClean="0"/>
              <a:t>each </a:t>
            </a:r>
            <a:r>
              <a:rPr lang="en-US" dirty="0"/>
              <a:t>of us comes with our own morality.</a:t>
            </a:r>
            <a:endParaRPr lang="en-US" dirty="0" smtClean="0"/>
          </a:p>
          <a:p>
            <a:endParaRPr lang="en-US" dirty="0"/>
          </a:p>
          <a:p>
            <a:r>
              <a:rPr lang="en-US" dirty="0"/>
              <a:t>To be morally responsible, means to act in a manner consistent with </a:t>
            </a:r>
            <a:r>
              <a:rPr lang="en-US" b="1" dirty="0"/>
              <a:t>our</a:t>
            </a:r>
            <a:r>
              <a:rPr lang="en-US" dirty="0"/>
              <a:t> opinions. </a:t>
            </a:r>
            <a:r>
              <a:rPr lang="en-US" dirty="0" smtClean="0"/>
              <a:t> </a:t>
            </a:r>
          </a:p>
          <a:p>
            <a:endParaRPr lang="en-US" dirty="0"/>
          </a:p>
          <a:p>
            <a:r>
              <a:rPr lang="en-US" dirty="0"/>
              <a:t>What we want is for the </a:t>
            </a:r>
            <a:r>
              <a:rPr lang="en-US" b="1" dirty="0"/>
              <a:t>users of our code</a:t>
            </a:r>
            <a:r>
              <a:rPr lang="en-US" dirty="0"/>
              <a:t> to behave in a moral and ethical manner </a:t>
            </a:r>
            <a:r>
              <a:rPr lang="en-US" b="1" dirty="0"/>
              <a:t>that is consistent with ours.</a:t>
            </a:r>
            <a:r>
              <a:rPr lang="en-US" b="1" dirty="0" smtClean="0"/>
              <a:t> </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This the expectation we have when we release our code into the wild.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23</a:t>
            </a:fld>
            <a:endParaRPr lang="en-US"/>
          </a:p>
        </p:txBody>
      </p:sp>
    </p:spTree>
    <p:extLst>
      <p:ext uri="{BB962C8B-B14F-4D97-AF65-F5344CB8AC3E}">
        <p14:creationId xmlns:p14="http://schemas.microsoft.com/office/powerpoint/2010/main" val="20858164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the </a:t>
            </a:r>
            <a:r>
              <a:rPr lang="en-US" b="1" dirty="0"/>
              <a:t>expectation</a:t>
            </a:r>
            <a:r>
              <a:rPr lang="en-US" dirty="0"/>
              <a:t> we have when we release our code into the wild.</a:t>
            </a:r>
            <a:r>
              <a:rPr lang="en-US" dirty="0" smtClean="0"/>
              <a:t> </a:t>
            </a:r>
          </a:p>
          <a:p>
            <a:r>
              <a:rPr lang="en-US" dirty="0"/>
              <a:t>That our code is being used in a </a:t>
            </a:r>
            <a:r>
              <a:rPr lang="en-US" b="1" dirty="0"/>
              <a:t>morally consistent manner to our own</a:t>
            </a:r>
            <a:r>
              <a:rPr lang="en-US" dirty="0"/>
              <a:t> and not contrary to it.</a:t>
            </a:r>
          </a:p>
          <a:p>
            <a:pPr defTabSz="931774">
              <a:defRPr/>
            </a:pPr>
            <a:r>
              <a:rPr lang="en-US" dirty="0" smtClean="0"/>
              <a:t>To </a:t>
            </a:r>
            <a:r>
              <a:rPr lang="en-US" dirty="0"/>
              <a:t>use our code otherwise would be to use it in a </a:t>
            </a:r>
            <a:r>
              <a:rPr lang="en-US" b="1" dirty="0"/>
              <a:t>morally </a:t>
            </a:r>
            <a:r>
              <a:rPr lang="en-US" b="1" dirty="0" smtClean="0"/>
              <a:t>irresponsible fashion</a:t>
            </a:r>
            <a:r>
              <a:rPr lang="en-US" dirty="0"/>
              <a:t>.</a:t>
            </a:r>
            <a:r>
              <a:rPr lang="en-US" dirty="0" smtClean="0"/>
              <a:t> </a:t>
            </a:r>
          </a:p>
          <a:p>
            <a:pPr defTabSz="931774">
              <a:defRPr/>
            </a:pPr>
            <a:r>
              <a:rPr lang="en-US" dirty="0" smtClean="0"/>
              <a:t>This is what we mean by </a:t>
            </a:r>
            <a:r>
              <a:rPr lang="en-US" b="1" dirty="0" smtClean="0"/>
              <a:t>morally</a:t>
            </a:r>
            <a:r>
              <a:rPr lang="en-US" b="1" baseline="0" dirty="0" smtClean="0"/>
              <a:t> responsible</a:t>
            </a:r>
            <a:r>
              <a:rPr lang="en-US" baseline="0" dirty="0" smtClean="0"/>
              <a:t>.</a:t>
            </a:r>
            <a:endParaRPr lang="en-US" dirty="0" smtClean="0"/>
          </a:p>
          <a:p>
            <a:endParaRPr lang="en-US" dirty="0"/>
          </a:p>
          <a:p>
            <a:r>
              <a:rPr lang="en-US" dirty="0"/>
              <a:t>[pause]</a:t>
            </a:r>
          </a:p>
          <a:p>
            <a:endParaRPr lang="en-US" dirty="0"/>
          </a:p>
          <a:p>
            <a:r>
              <a:rPr lang="en-US" dirty="0" smtClean="0"/>
              <a:t>Now, with that in mind we can begin to examine our code</a:t>
            </a:r>
          </a:p>
          <a:p>
            <a:r>
              <a:rPr lang="en-US" dirty="0" smtClean="0"/>
              <a:t>To understand the moral opinions </a:t>
            </a:r>
          </a:p>
          <a:p>
            <a:r>
              <a:rPr lang="en-US" dirty="0" smtClean="0"/>
              <a:t>within</a:t>
            </a:r>
            <a:r>
              <a:rPr lang="en-US" baseline="0" dirty="0" smtClean="0"/>
              <a:t> the code…</a:t>
            </a:r>
          </a:p>
          <a:p>
            <a:endParaRPr lang="en-US" dirty="0"/>
          </a:p>
          <a:p>
            <a:pPr defTabSz="931774">
              <a:defRPr/>
            </a:pPr>
            <a:r>
              <a:rPr lang="en-US" dirty="0"/>
              <a:t>I propose you do this by asking yourself four questions...</a:t>
            </a:r>
            <a:endParaRPr lang="en-US" dirty="0" smtClean="0"/>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Question 1: What are my moral intents as the author of this code?</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24</a:t>
            </a:fld>
            <a:endParaRPr lang="en-US"/>
          </a:p>
        </p:txBody>
      </p:sp>
    </p:spTree>
    <p:extLst>
      <p:ext uri="{BB962C8B-B14F-4D97-AF65-F5344CB8AC3E}">
        <p14:creationId xmlns:p14="http://schemas.microsoft.com/office/powerpoint/2010/main" val="2967927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Question 1: </a:t>
            </a:r>
            <a:r>
              <a:rPr lang="en-US" dirty="0"/>
              <a:t>What are my moral intents as the author of this code?</a:t>
            </a:r>
          </a:p>
          <a:p>
            <a:r>
              <a:rPr lang="en-US" dirty="0" smtClean="0"/>
              <a:t>That </a:t>
            </a:r>
            <a:r>
              <a:rPr lang="en-US" dirty="0"/>
              <a:t>is to say, what morality am I bringing to the code itself. </a:t>
            </a:r>
          </a:p>
          <a:p>
            <a:endParaRPr lang="en-US" dirty="0"/>
          </a:p>
          <a:p>
            <a:r>
              <a:rPr lang="en-US" dirty="0"/>
              <a:t>If I were to write a program, for example, for engaging a </a:t>
            </a:r>
            <a:r>
              <a:rPr lang="en-US" b="1" dirty="0"/>
              <a:t>distributed denial of service attack</a:t>
            </a:r>
          </a:p>
          <a:p>
            <a:r>
              <a:rPr lang="en-US" dirty="0" smtClean="0"/>
              <a:t>my </a:t>
            </a:r>
            <a:r>
              <a:rPr lang="en-US" dirty="0"/>
              <a:t>reasons for writing </a:t>
            </a:r>
            <a:r>
              <a:rPr lang="en-US" dirty="0" smtClean="0"/>
              <a:t>it may </a:t>
            </a:r>
            <a:r>
              <a:rPr lang="en-US" dirty="0"/>
              <a:t>have moral implications.  </a:t>
            </a:r>
            <a:r>
              <a:rPr lang="en-US" dirty="0" smtClean="0"/>
              <a:t> </a:t>
            </a:r>
          </a:p>
          <a:p>
            <a:endParaRPr lang="en-US" dirty="0"/>
          </a:p>
          <a:p>
            <a:r>
              <a:rPr lang="en-US" dirty="0"/>
              <a:t>Am I writing it for testing how resilient my servers are? </a:t>
            </a:r>
            <a:r>
              <a:rPr lang="en-US" dirty="0" smtClean="0"/>
              <a:t> </a:t>
            </a:r>
          </a:p>
          <a:p>
            <a:r>
              <a:rPr lang="en-US" dirty="0" smtClean="0"/>
              <a:t>Or </a:t>
            </a:r>
            <a:r>
              <a:rPr lang="en-US" dirty="0"/>
              <a:t>am I writing it to get back at someone I'm angry at.</a:t>
            </a:r>
            <a:r>
              <a:rPr lang="en-US" dirty="0" smtClean="0"/>
              <a:t> </a:t>
            </a:r>
          </a:p>
          <a:p>
            <a:endParaRPr lang="en-US" dirty="0"/>
          </a:p>
          <a:p>
            <a:r>
              <a:rPr lang="en-US" dirty="0"/>
              <a:t>This is my moral intent, my moral purpose in writing the code</a:t>
            </a:r>
            <a:r>
              <a:rPr lang="en-US" dirty="0" smtClean="0"/>
              <a:t> </a:t>
            </a:r>
          </a:p>
          <a:p>
            <a:endParaRPr lang="en-US" dirty="0" smtClean="0"/>
          </a:p>
          <a:p>
            <a:r>
              <a:rPr lang="en-US" dirty="0" smtClean="0"/>
              <a:t>[pause]</a:t>
            </a:r>
          </a:p>
          <a:p>
            <a:endParaRPr lang="en-US" dirty="0"/>
          </a:p>
          <a:p>
            <a:pPr defTabSz="931774">
              <a:defRPr/>
            </a:pPr>
            <a:r>
              <a:rPr lang="en-US" dirty="0"/>
              <a:t>Second... What are my users going to do with this code?</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In order to understand the moral implications of what your users do with your code...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25</a:t>
            </a:fld>
            <a:endParaRPr lang="en-US"/>
          </a:p>
        </p:txBody>
      </p:sp>
    </p:spTree>
    <p:extLst>
      <p:ext uri="{BB962C8B-B14F-4D97-AF65-F5344CB8AC3E}">
        <p14:creationId xmlns:p14="http://schemas.microsoft.com/office/powerpoint/2010/main" val="3083141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t>
            </a:r>
            <a:r>
              <a:rPr lang="en-US" dirty="0"/>
              <a:t>order to understand the </a:t>
            </a:r>
            <a:r>
              <a:rPr lang="en-US" b="1" dirty="0"/>
              <a:t>moral implications of </a:t>
            </a:r>
            <a:r>
              <a:rPr lang="en-US" b="1" dirty="0" smtClean="0"/>
              <a:t>your </a:t>
            </a:r>
            <a:r>
              <a:rPr lang="en-US" b="1" dirty="0"/>
              <a:t>code...</a:t>
            </a:r>
            <a:r>
              <a:rPr lang="en-US" b="1" dirty="0" smtClean="0"/>
              <a:t> </a:t>
            </a:r>
            <a:endParaRPr lang="en-US" b="1" dirty="0"/>
          </a:p>
          <a:p>
            <a:r>
              <a:rPr lang="en-US" dirty="0"/>
              <a:t>you first need to understand </a:t>
            </a:r>
            <a:r>
              <a:rPr lang="en-US" b="1" dirty="0"/>
              <a:t>what can be done</a:t>
            </a:r>
            <a:r>
              <a:rPr lang="en-US" dirty="0"/>
              <a:t> with your code.</a:t>
            </a:r>
            <a:r>
              <a:rPr lang="en-US" dirty="0" smtClean="0"/>
              <a:t> </a:t>
            </a:r>
          </a:p>
          <a:p>
            <a:endParaRPr lang="en-US" dirty="0"/>
          </a:p>
          <a:p>
            <a:r>
              <a:rPr lang="en-US" dirty="0"/>
              <a:t>So challenge yourself to imagine all the possible scenarios, </a:t>
            </a:r>
            <a:endParaRPr lang="en-US" dirty="0" smtClean="0"/>
          </a:p>
          <a:p>
            <a:r>
              <a:rPr lang="en-US" dirty="0" smtClean="0"/>
              <a:t>all </a:t>
            </a:r>
            <a:r>
              <a:rPr lang="en-US" dirty="0"/>
              <a:t>the ways your code can be used. </a:t>
            </a:r>
          </a:p>
          <a:p>
            <a:r>
              <a:rPr lang="en-US" dirty="0"/>
              <a:t>For good and for evil…</a:t>
            </a:r>
          </a:p>
          <a:p>
            <a:r>
              <a:rPr lang="en-US" dirty="0"/>
              <a:t>This </a:t>
            </a:r>
            <a:r>
              <a:rPr lang="en-US" dirty="0" smtClean="0"/>
              <a:t>kind</a:t>
            </a:r>
            <a:r>
              <a:rPr lang="en-US" baseline="0" dirty="0" smtClean="0"/>
              <a:t> of thought experiment </a:t>
            </a:r>
            <a:r>
              <a:rPr lang="en-US" dirty="0" smtClean="0"/>
              <a:t>might </a:t>
            </a:r>
            <a:r>
              <a:rPr lang="en-US" dirty="0"/>
              <a:t>be hard, it might take a while. It might be really easy. </a:t>
            </a:r>
          </a:p>
          <a:p>
            <a:r>
              <a:rPr lang="en-US" dirty="0"/>
              <a:t>I think it depends largely on the scope of what you are writing</a:t>
            </a:r>
            <a:r>
              <a:rPr lang="en-US" dirty="0" smtClean="0"/>
              <a:t>.</a:t>
            </a:r>
          </a:p>
          <a:p>
            <a:r>
              <a:rPr lang="en-US" dirty="0" smtClean="0"/>
              <a:t>And the audacity of the idea you are trying to implement.</a:t>
            </a:r>
            <a:endParaRPr lang="en-US" dirty="0"/>
          </a:p>
          <a:p>
            <a:endParaRPr lang="en-US" dirty="0"/>
          </a:p>
          <a:p>
            <a:r>
              <a:rPr lang="en-US" dirty="0"/>
              <a:t>Once you understand </a:t>
            </a:r>
            <a:r>
              <a:rPr lang="en-US" b="1" dirty="0"/>
              <a:t>what can be done with your code</a:t>
            </a:r>
            <a:r>
              <a:rPr lang="en-US" dirty="0"/>
              <a:t>, you can ask </a:t>
            </a:r>
            <a:r>
              <a:rPr lang="en-US" dirty="0" smtClean="0"/>
              <a:t>yourself</a:t>
            </a:r>
            <a:r>
              <a:rPr lang="en-US" baseline="0" dirty="0" smtClean="0"/>
              <a:t> </a:t>
            </a:r>
            <a:r>
              <a:rPr lang="en-US" b="1" baseline="0" dirty="0" smtClean="0"/>
              <a:t>the third question</a:t>
            </a:r>
            <a:r>
              <a:rPr lang="en-US" dirty="0" smtClean="0"/>
              <a:t>...</a:t>
            </a:r>
          </a:p>
          <a:p>
            <a:endParaRPr lang="en-US" dirty="0" smtClean="0"/>
          </a:p>
          <a:p>
            <a:pPr defTabSz="931774">
              <a:defRPr/>
            </a:pPr>
            <a:r>
              <a:rPr lang="en-US" dirty="0"/>
              <a:t>What are my obligations to those who suffer the effects of my code?</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See, the users of your code are not really who you need to worry about.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26</a:t>
            </a:fld>
            <a:endParaRPr lang="en-US"/>
          </a:p>
        </p:txBody>
      </p:sp>
    </p:spTree>
    <p:extLst>
      <p:ext uri="{BB962C8B-B14F-4D97-AF65-F5344CB8AC3E}">
        <p14:creationId xmlns:p14="http://schemas.microsoft.com/office/powerpoint/2010/main" val="36769294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See</a:t>
            </a:r>
            <a:r>
              <a:rPr lang="en-US" dirty="0"/>
              <a:t>, the users of your code are not really who you need to worry about.</a:t>
            </a:r>
            <a:r>
              <a:rPr lang="en-US" dirty="0" smtClean="0"/>
              <a:t> </a:t>
            </a:r>
          </a:p>
          <a:p>
            <a:endParaRPr lang="en-US" dirty="0"/>
          </a:p>
          <a:p>
            <a:r>
              <a:rPr lang="en-US" dirty="0"/>
              <a:t>If I write a twitter bot </a:t>
            </a:r>
            <a:r>
              <a:rPr lang="en-US" dirty="0" smtClean="0"/>
              <a:t>library that just replies</a:t>
            </a:r>
            <a:r>
              <a:rPr lang="en-US" baseline="0" dirty="0" smtClean="0"/>
              <a:t> to tweets, </a:t>
            </a:r>
          </a:p>
          <a:p>
            <a:r>
              <a:rPr lang="en-US" dirty="0" smtClean="0"/>
              <a:t>It </a:t>
            </a:r>
            <a:r>
              <a:rPr lang="en-US" dirty="0"/>
              <a:t>is the user of the </a:t>
            </a:r>
            <a:r>
              <a:rPr lang="en-US" dirty="0" smtClean="0"/>
              <a:t>library who </a:t>
            </a:r>
            <a:r>
              <a:rPr lang="en-US" dirty="0"/>
              <a:t>decides how to direct the twitter bot.</a:t>
            </a:r>
            <a:endParaRPr lang="en-US" dirty="0" smtClean="0"/>
          </a:p>
          <a:p>
            <a:endParaRPr lang="en-US" dirty="0"/>
          </a:p>
          <a:p>
            <a:r>
              <a:rPr lang="en-US" dirty="0"/>
              <a:t>The user of the </a:t>
            </a:r>
            <a:r>
              <a:rPr lang="en-US" dirty="0" smtClean="0"/>
              <a:t>library </a:t>
            </a:r>
            <a:r>
              <a:rPr lang="en-US" b="1" dirty="0" smtClean="0"/>
              <a:t>is </a:t>
            </a:r>
            <a:r>
              <a:rPr lang="en-US" b="1" dirty="0"/>
              <a:t>not the target</a:t>
            </a:r>
            <a:r>
              <a:rPr lang="en-US" dirty="0"/>
              <a:t> of the </a:t>
            </a:r>
            <a:r>
              <a:rPr lang="en-US" dirty="0" smtClean="0"/>
              <a:t>library.</a:t>
            </a:r>
            <a:r>
              <a:rPr lang="en-US" dirty="0"/>
              <a:t> </a:t>
            </a:r>
            <a:r>
              <a:rPr lang="en-US" dirty="0" smtClean="0"/>
              <a:t> </a:t>
            </a:r>
          </a:p>
          <a:p>
            <a:r>
              <a:rPr lang="en-US" dirty="0" smtClean="0"/>
              <a:t>The </a:t>
            </a:r>
            <a:r>
              <a:rPr lang="en-US" dirty="0"/>
              <a:t>target is whomever that twitter bot is </a:t>
            </a:r>
            <a:r>
              <a:rPr lang="en-US" b="1" dirty="0"/>
              <a:t>aimed at...</a:t>
            </a:r>
            <a:r>
              <a:rPr lang="en-US" dirty="0" smtClean="0"/>
              <a:t> </a:t>
            </a:r>
          </a:p>
          <a:p>
            <a:endParaRPr lang="en-US" dirty="0" smtClean="0"/>
          </a:p>
          <a:p>
            <a:r>
              <a:rPr lang="en-US" b="1" dirty="0" smtClean="0"/>
              <a:t>the </a:t>
            </a:r>
            <a:r>
              <a:rPr lang="en-US" b="1" dirty="0"/>
              <a:t>recipients of your code are those who suffer the consequence of it.</a:t>
            </a:r>
            <a:r>
              <a:rPr lang="en-US" b="1" dirty="0" smtClean="0"/>
              <a:t> </a:t>
            </a:r>
          </a:p>
          <a:p>
            <a:endParaRPr lang="en-US" dirty="0"/>
          </a:p>
          <a:p>
            <a:r>
              <a:rPr lang="en-US" dirty="0" smtClean="0"/>
              <a:t>So</a:t>
            </a:r>
            <a:r>
              <a:rPr lang="en-US" baseline="0" dirty="0" smtClean="0"/>
              <a:t> how do you feel about the people being targeted by your code, </a:t>
            </a:r>
          </a:p>
          <a:p>
            <a:r>
              <a:rPr lang="en-US" baseline="0" dirty="0" smtClean="0"/>
              <a:t>can you empathize with them? </a:t>
            </a:r>
          </a:p>
          <a:p>
            <a:r>
              <a:rPr lang="en-US" baseline="0" dirty="0" smtClean="0"/>
              <a:t>Are they being wronged?</a:t>
            </a:r>
          </a:p>
          <a:p>
            <a:r>
              <a:rPr lang="en-US" dirty="0" smtClean="0"/>
              <a:t>Once </a:t>
            </a:r>
            <a:r>
              <a:rPr lang="en-US" dirty="0"/>
              <a:t>you know how you feel about these people, you can ask yourself the final question...</a:t>
            </a:r>
          </a:p>
          <a:p>
            <a:endParaRPr lang="en-US" dirty="0"/>
          </a:p>
          <a:p>
            <a:pPr defTabSz="931774">
              <a:defRPr/>
            </a:pPr>
            <a:r>
              <a:rPr lang="en-US" dirty="0"/>
              <a:t>What are my responsibilities for what people do with this code?</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Both morally and legally.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27</a:t>
            </a:fld>
            <a:endParaRPr lang="en-US"/>
          </a:p>
        </p:txBody>
      </p:sp>
    </p:spTree>
    <p:extLst>
      <p:ext uri="{BB962C8B-B14F-4D97-AF65-F5344CB8AC3E}">
        <p14:creationId xmlns:p14="http://schemas.microsoft.com/office/powerpoint/2010/main" val="32019383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Both </a:t>
            </a:r>
            <a:r>
              <a:rPr lang="en-US" dirty="0"/>
              <a:t>morally and legally.</a:t>
            </a:r>
            <a:r>
              <a:rPr lang="en-US" dirty="0" smtClean="0"/>
              <a:t> </a:t>
            </a:r>
          </a:p>
          <a:p>
            <a:endParaRPr lang="en-US" dirty="0"/>
          </a:p>
          <a:p>
            <a:r>
              <a:rPr lang="en-US" dirty="0"/>
              <a:t>Do I have a </a:t>
            </a:r>
            <a:r>
              <a:rPr lang="en-US" b="1" dirty="0"/>
              <a:t>moral obligation</a:t>
            </a:r>
            <a:r>
              <a:rPr lang="en-US" dirty="0"/>
              <a:t> to protect them </a:t>
            </a:r>
            <a:r>
              <a:rPr lang="en-US" dirty="0" smtClean="0"/>
              <a:t>from using</a:t>
            </a:r>
          </a:p>
          <a:p>
            <a:r>
              <a:rPr lang="en-US" b="1" dirty="0" smtClean="0"/>
              <a:t>My</a:t>
            </a:r>
            <a:r>
              <a:rPr lang="en-US" b="1" baseline="0" dirty="0" smtClean="0"/>
              <a:t> code</a:t>
            </a:r>
            <a:r>
              <a:rPr lang="en-US" baseline="0" dirty="0" smtClean="0"/>
              <a:t> </a:t>
            </a:r>
            <a:r>
              <a:rPr lang="en-US" dirty="0" smtClean="0"/>
              <a:t>to </a:t>
            </a:r>
            <a:r>
              <a:rPr lang="en-US" b="1" dirty="0"/>
              <a:t>hurt</a:t>
            </a:r>
            <a:r>
              <a:rPr lang="en-US" dirty="0"/>
              <a:t> or </a:t>
            </a:r>
            <a:r>
              <a:rPr lang="en-US" dirty="0" smtClean="0"/>
              <a:t>to </a:t>
            </a:r>
            <a:r>
              <a:rPr lang="en-US" b="1" dirty="0" smtClean="0"/>
              <a:t>harm</a:t>
            </a:r>
            <a:r>
              <a:rPr lang="en-US" dirty="0" smtClean="0"/>
              <a:t> </a:t>
            </a:r>
            <a:r>
              <a:rPr lang="en-US" dirty="0"/>
              <a:t>or </a:t>
            </a:r>
            <a:r>
              <a:rPr lang="en-US" dirty="0" smtClean="0"/>
              <a:t>to </a:t>
            </a:r>
            <a:r>
              <a:rPr lang="en-US" b="1" dirty="0" smtClean="0"/>
              <a:t>shame</a:t>
            </a:r>
            <a:r>
              <a:rPr lang="en-US" dirty="0" smtClean="0"/>
              <a:t> </a:t>
            </a:r>
            <a:r>
              <a:rPr lang="en-US" dirty="0"/>
              <a:t>or </a:t>
            </a:r>
            <a:r>
              <a:rPr lang="en-US" dirty="0" smtClean="0"/>
              <a:t>to </a:t>
            </a:r>
            <a:r>
              <a:rPr lang="en-US" b="1" dirty="0" smtClean="0"/>
              <a:t>harass</a:t>
            </a:r>
            <a:r>
              <a:rPr lang="en-US" dirty="0" smtClean="0"/>
              <a:t>?</a:t>
            </a:r>
            <a:endParaRPr lang="en-US" dirty="0"/>
          </a:p>
          <a:p>
            <a:endParaRPr lang="en-US" dirty="0"/>
          </a:p>
          <a:p>
            <a:r>
              <a:rPr lang="en-US" dirty="0"/>
              <a:t>Do I have a legal obligation?</a:t>
            </a:r>
            <a:r>
              <a:rPr lang="en-US" dirty="0" smtClean="0"/>
              <a:t> </a:t>
            </a:r>
          </a:p>
          <a:p>
            <a:endParaRPr lang="en-US" dirty="0"/>
          </a:p>
          <a:p>
            <a:r>
              <a:rPr lang="en-US" dirty="0"/>
              <a:t>How do I protect myself, </a:t>
            </a:r>
          </a:p>
          <a:p>
            <a:r>
              <a:rPr lang="en-US" b="1" dirty="0"/>
              <a:t>and </a:t>
            </a:r>
            <a:r>
              <a:rPr lang="en-US" b="1" dirty="0" smtClean="0"/>
              <a:t>much more importantly</a:t>
            </a:r>
            <a:r>
              <a:rPr lang="en-US" b="1" dirty="0"/>
              <a:t>,</a:t>
            </a:r>
            <a:r>
              <a:rPr lang="en-US" b="1" dirty="0" smtClean="0"/>
              <a:t> </a:t>
            </a:r>
          </a:p>
          <a:p>
            <a:r>
              <a:rPr lang="en-US" b="1" dirty="0"/>
              <a:t>How do </a:t>
            </a:r>
            <a:r>
              <a:rPr lang="en-US" b="1" dirty="0" smtClean="0"/>
              <a:t>I </a:t>
            </a:r>
            <a:r>
              <a:rPr lang="en-US" b="1" dirty="0"/>
              <a:t>protect others</a:t>
            </a:r>
            <a:r>
              <a:rPr lang="en-US" b="1" dirty="0" smtClean="0"/>
              <a: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I believe by examining our code through the lens of these four questions</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28</a:t>
            </a:fld>
            <a:endParaRPr lang="en-US"/>
          </a:p>
        </p:txBody>
      </p:sp>
    </p:spTree>
    <p:extLst>
      <p:ext uri="{BB962C8B-B14F-4D97-AF65-F5344CB8AC3E}">
        <p14:creationId xmlns:p14="http://schemas.microsoft.com/office/powerpoint/2010/main" val="27045967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believe by examining our code through the lens of these four questions</a:t>
            </a:r>
          </a:p>
          <a:p>
            <a:r>
              <a:rPr lang="en-US" dirty="0" smtClean="0"/>
              <a:t>Helps</a:t>
            </a:r>
            <a:r>
              <a:rPr lang="en-US" baseline="0" dirty="0" smtClean="0"/>
              <a:t> me, helps us, understand the moral impact our code can have on other people.</a:t>
            </a:r>
          </a:p>
          <a:p>
            <a:endParaRPr lang="en-US" baseline="0" dirty="0" smtClean="0"/>
          </a:p>
          <a:p>
            <a:r>
              <a:rPr lang="en-US" baseline="0" dirty="0" smtClean="0"/>
              <a:t>And once you understand that, you can begin to think about </a:t>
            </a:r>
            <a:r>
              <a:rPr lang="en-US" b="1" baseline="0" dirty="0" smtClean="0"/>
              <a:t>how to manage it</a:t>
            </a:r>
            <a:r>
              <a:rPr lang="en-US" baseline="0" dirty="0" smtClean="0"/>
              <a:t>.</a:t>
            </a:r>
          </a:p>
          <a:p>
            <a:endParaRPr lang="en-US" baseline="0" dirty="0" smtClean="0"/>
          </a:p>
          <a:p>
            <a:r>
              <a:rPr lang="en-US" baseline="0" dirty="0" smtClean="0"/>
              <a:t>[pause]</a:t>
            </a:r>
          </a:p>
          <a:p>
            <a:endParaRPr lang="en-US" baseline="0" dirty="0" smtClean="0"/>
          </a:p>
          <a:p>
            <a:r>
              <a:rPr lang="en-US" baseline="0" dirty="0" smtClean="0"/>
              <a:t>So here are some thoughts on how you can manage </a:t>
            </a:r>
          </a:p>
          <a:p>
            <a:r>
              <a:rPr lang="en-US" baseline="0" dirty="0" smtClean="0"/>
              <a:t>how others use your code…</a:t>
            </a:r>
          </a:p>
          <a:p>
            <a:r>
              <a:rPr lang="en-US" dirty="0" smtClean="0"/>
              <a:t>And this is not</a:t>
            </a:r>
            <a:r>
              <a:rPr lang="en-US" baseline="0" dirty="0" smtClean="0"/>
              <a:t> an exhaustive list, </a:t>
            </a:r>
          </a:p>
          <a:p>
            <a:r>
              <a:rPr lang="en-US" baseline="0" dirty="0" smtClean="0"/>
              <a:t>just some options for you to consider.</a:t>
            </a:r>
          </a:p>
          <a:p>
            <a:endParaRPr lang="en-US" baseline="0" dirty="0" smtClean="0"/>
          </a:p>
          <a:p>
            <a:r>
              <a:rPr lang="en-US" baseline="0" dirty="0" smtClean="0"/>
              <a:t>For example…</a:t>
            </a:r>
          </a:p>
          <a:p>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0" baseline="0" dirty="0" smtClean="0"/>
              <a:t>NEXT: Consider… </a:t>
            </a:r>
            <a:r>
              <a:rPr lang="en-US" b="0" dirty="0" smtClean="0"/>
              <a:t>Not writing it in the first place.</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29</a:t>
            </a:fld>
            <a:endParaRPr lang="en-US"/>
          </a:p>
        </p:txBody>
      </p:sp>
    </p:spTree>
    <p:extLst>
      <p:ext uri="{BB962C8B-B14F-4D97-AF65-F5344CB8AC3E}">
        <p14:creationId xmlns:p14="http://schemas.microsoft.com/office/powerpoint/2010/main" val="925421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a:t>
            </a:r>
            <a:r>
              <a:rPr lang="en-US" dirty="0" smtClean="0"/>
              <a:t> </a:t>
            </a:r>
          </a:p>
          <a:p>
            <a:endParaRPr lang="en-US" dirty="0"/>
          </a:p>
          <a:p>
            <a:r>
              <a:rPr lang="en-US" dirty="0"/>
              <a:t>My name is Glen.</a:t>
            </a:r>
            <a:r>
              <a:rPr lang="en-US" dirty="0" smtClean="0"/>
              <a:t> </a:t>
            </a:r>
            <a:endParaRPr lang="en-US" dirty="0" smtClean="0"/>
          </a:p>
          <a:p>
            <a:endParaRPr lang="en-US" dirty="0" smtClean="0"/>
          </a:p>
          <a:p>
            <a:r>
              <a:rPr lang="en-US" dirty="0" smtClean="0"/>
              <a:t>This is the slide</a:t>
            </a:r>
            <a:r>
              <a:rPr lang="en-US" baseline="0" dirty="0" smtClean="0"/>
              <a:t> where I spend five minutes telling you about me,</a:t>
            </a:r>
          </a:p>
          <a:p>
            <a:r>
              <a:rPr lang="en-US" baseline="0" dirty="0" smtClean="0"/>
              <a:t>But honestly, it doesn’t matter.</a:t>
            </a:r>
          </a:p>
          <a:p>
            <a:endParaRPr lang="en-US" baseline="0" dirty="0" smtClean="0"/>
          </a:p>
          <a:p>
            <a:r>
              <a:rPr lang="en-US" baseline="0" dirty="0" smtClean="0"/>
              <a:t>NEXT: who I am doesn’t matter.</a:t>
            </a:r>
            <a:endParaRPr lang="en-US" dirty="0" smtClean="0"/>
          </a:p>
        </p:txBody>
      </p:sp>
      <p:sp>
        <p:nvSpPr>
          <p:cNvPr id="4" name="Slide Number Placeholder 3"/>
          <p:cNvSpPr>
            <a:spLocks noGrp="1"/>
          </p:cNvSpPr>
          <p:nvPr>
            <p:ph type="sldNum" sz="quarter" idx="10"/>
          </p:nvPr>
        </p:nvSpPr>
        <p:spPr/>
        <p:txBody>
          <a:bodyPr/>
          <a:lstStyle/>
          <a:p>
            <a:fld id="{477DAD04-BB1D-014F-AFEB-BB177492DF22}" type="slidenum">
              <a:rPr lang="en-US" smtClean="0"/>
              <a:t>3</a:t>
            </a:fld>
            <a:endParaRPr lang="en-US"/>
          </a:p>
        </p:txBody>
      </p:sp>
    </p:spTree>
    <p:extLst>
      <p:ext uri="{BB962C8B-B14F-4D97-AF65-F5344CB8AC3E}">
        <p14:creationId xmlns:p14="http://schemas.microsoft.com/office/powerpoint/2010/main" val="40218760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Not writing it in the first place.</a:t>
            </a:r>
          </a:p>
          <a:p>
            <a:endParaRPr lang="en-US" dirty="0"/>
          </a:p>
          <a:p>
            <a:pPr defTabSz="931774">
              <a:defRPr/>
            </a:pPr>
            <a:r>
              <a:rPr lang="en-US" b="0" dirty="0" smtClean="0"/>
              <a:t>Now, I'm </a:t>
            </a:r>
            <a:r>
              <a:rPr lang="en-US" b="0" dirty="0"/>
              <a:t>not advocating </a:t>
            </a:r>
            <a:r>
              <a:rPr lang="en-US" b="0" dirty="0" smtClean="0"/>
              <a:t>we all stop </a:t>
            </a:r>
            <a:r>
              <a:rPr lang="en-US" b="0" dirty="0"/>
              <a:t>writing code.</a:t>
            </a:r>
            <a:r>
              <a:rPr lang="en-US" b="0" dirty="0" smtClean="0"/>
              <a:t> </a:t>
            </a:r>
            <a:endParaRPr lang="en-US" b="0" dirty="0"/>
          </a:p>
          <a:p>
            <a:r>
              <a:rPr lang="en-US" dirty="0"/>
              <a:t>But </a:t>
            </a:r>
            <a:r>
              <a:rPr lang="en-US" b="1" dirty="0"/>
              <a:t>maybe for some things</a:t>
            </a:r>
            <a:r>
              <a:rPr lang="en-US" dirty="0"/>
              <a:t>, </a:t>
            </a:r>
            <a:endParaRPr lang="en-US" dirty="0" smtClean="0"/>
          </a:p>
          <a:p>
            <a:r>
              <a:rPr lang="en-US" b="1" dirty="0" smtClean="0"/>
              <a:t>maybe</a:t>
            </a:r>
            <a:r>
              <a:rPr lang="en-US" dirty="0" smtClean="0"/>
              <a:t> </a:t>
            </a:r>
            <a:r>
              <a:rPr lang="en-US" dirty="0"/>
              <a:t>it's </a:t>
            </a:r>
            <a:r>
              <a:rPr lang="en-US" b="1" dirty="0"/>
              <a:t>better</a:t>
            </a:r>
            <a:r>
              <a:rPr lang="en-US" dirty="0"/>
              <a:t> if they are </a:t>
            </a:r>
            <a:r>
              <a:rPr lang="en-US" b="1" dirty="0"/>
              <a:t>never written at all</a:t>
            </a:r>
            <a:r>
              <a:rPr lang="en-US" dirty="0"/>
              <a:t>.</a:t>
            </a:r>
            <a:r>
              <a:rPr lang="en-US" dirty="0" smtClean="0"/>
              <a:t> </a:t>
            </a:r>
          </a:p>
          <a:p>
            <a:endParaRPr lang="en-US" dirty="0" smtClean="0"/>
          </a:p>
          <a:p>
            <a:r>
              <a:rPr lang="en-US" dirty="0" smtClean="0"/>
              <a:t>All </a:t>
            </a:r>
            <a:r>
              <a:rPr lang="en-US" dirty="0"/>
              <a:t>I’m asking is that </a:t>
            </a:r>
            <a:r>
              <a:rPr lang="en-US" b="1" dirty="0"/>
              <a:t>before you write it</a:t>
            </a:r>
            <a:r>
              <a:rPr lang="en-US" dirty="0"/>
              <a:t>, </a:t>
            </a:r>
            <a:endParaRPr lang="en-US" dirty="0" smtClean="0"/>
          </a:p>
          <a:p>
            <a:r>
              <a:rPr lang="en-US" b="1" dirty="0" smtClean="0"/>
              <a:t>think </a:t>
            </a:r>
            <a:r>
              <a:rPr lang="en-US" b="1" dirty="0"/>
              <a:t>about whether or not is should be written</a:t>
            </a:r>
          </a:p>
          <a:p>
            <a:endParaRPr lang="en-US" dirty="0"/>
          </a:p>
          <a:p>
            <a:r>
              <a:rPr lang="en-US" dirty="0" smtClean="0"/>
              <a:t>In 2016 futurist Sam Harris</a:t>
            </a:r>
          </a:p>
          <a:p>
            <a:r>
              <a:rPr lang="en-US" dirty="0" smtClean="0"/>
              <a:t>Gave a TED</a:t>
            </a:r>
            <a:r>
              <a:rPr lang="en-US" baseline="0" dirty="0" smtClean="0"/>
              <a:t> talk </a:t>
            </a:r>
            <a:r>
              <a:rPr lang="en-US" dirty="0" smtClean="0"/>
              <a:t>entitled:</a:t>
            </a:r>
          </a:p>
          <a:p>
            <a:r>
              <a:rPr lang="en-US" b="1" baseline="0" dirty="0" smtClean="0"/>
              <a:t>Can We Build AI without Losing Control over it.</a:t>
            </a:r>
          </a:p>
          <a:p>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NEXT: </a:t>
            </a:r>
            <a:r>
              <a:rPr lang="en-US" dirty="0" smtClean="0"/>
              <a:t>In it, he argues not that we don’t try to build AI, </a:t>
            </a:r>
          </a:p>
          <a:p>
            <a:endParaRPr lang="en-US" dirty="0" smtClean="0"/>
          </a:p>
        </p:txBody>
      </p:sp>
      <p:sp>
        <p:nvSpPr>
          <p:cNvPr id="4" name="Slide Number Placeholder 3"/>
          <p:cNvSpPr>
            <a:spLocks noGrp="1"/>
          </p:cNvSpPr>
          <p:nvPr>
            <p:ph type="sldNum" sz="quarter" idx="10"/>
          </p:nvPr>
        </p:nvSpPr>
        <p:spPr/>
        <p:txBody>
          <a:bodyPr/>
          <a:lstStyle/>
          <a:p>
            <a:fld id="{477DAD04-BB1D-014F-AFEB-BB177492DF22}" type="slidenum">
              <a:rPr lang="en-US" smtClean="0"/>
              <a:t>30</a:t>
            </a:fld>
            <a:endParaRPr lang="en-US"/>
          </a:p>
        </p:txBody>
      </p:sp>
    </p:spTree>
    <p:extLst>
      <p:ext uri="{BB962C8B-B14F-4D97-AF65-F5344CB8AC3E}">
        <p14:creationId xmlns:p14="http://schemas.microsoft.com/office/powerpoint/2010/main" val="31846129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it, he argues </a:t>
            </a:r>
            <a:r>
              <a:rPr lang="en-US" b="1" dirty="0"/>
              <a:t>not that we don’t </a:t>
            </a:r>
            <a:r>
              <a:rPr lang="en-US" b="1" dirty="0" smtClean="0"/>
              <a:t>try to build</a:t>
            </a:r>
            <a:r>
              <a:rPr lang="en-US" b="1" baseline="0" dirty="0" smtClean="0"/>
              <a:t> AI</a:t>
            </a:r>
            <a:r>
              <a:rPr lang="en-US" dirty="0" smtClean="0"/>
              <a:t>, </a:t>
            </a:r>
            <a:endParaRPr lang="en-US" dirty="0"/>
          </a:p>
          <a:p>
            <a:endParaRPr lang="en-US" dirty="0" smtClean="0"/>
          </a:p>
          <a:p>
            <a:r>
              <a:rPr lang="en-US" b="0" dirty="0" smtClean="0"/>
              <a:t>but </a:t>
            </a:r>
            <a:r>
              <a:rPr lang="en-US" b="0" dirty="0"/>
              <a:t>that we first </a:t>
            </a:r>
            <a:r>
              <a:rPr lang="en-US" b="0" dirty="0" smtClean="0"/>
              <a:t>must develop </a:t>
            </a:r>
          </a:p>
          <a:p>
            <a:r>
              <a:rPr lang="en-US" b="0" dirty="0" smtClean="0"/>
              <a:t>the </a:t>
            </a:r>
            <a:r>
              <a:rPr lang="en-US" b="1" dirty="0"/>
              <a:t>ethical</a:t>
            </a:r>
            <a:r>
              <a:rPr lang="en-US" b="0" dirty="0"/>
              <a:t> and </a:t>
            </a:r>
            <a:r>
              <a:rPr lang="en-US" b="1" dirty="0"/>
              <a:t>moral</a:t>
            </a:r>
            <a:r>
              <a:rPr lang="en-US" b="0" dirty="0"/>
              <a:t> </a:t>
            </a:r>
            <a:r>
              <a:rPr lang="en-US" b="1" dirty="0"/>
              <a:t>understanding</a:t>
            </a:r>
            <a:r>
              <a:rPr lang="en-US" b="0" dirty="0"/>
              <a:t> </a:t>
            </a:r>
            <a:endParaRPr lang="en-US" b="0" dirty="0" smtClean="0"/>
          </a:p>
          <a:p>
            <a:r>
              <a:rPr lang="en-US" dirty="0" smtClean="0"/>
              <a:t>necessary </a:t>
            </a:r>
            <a:r>
              <a:rPr lang="en-US" b="1" dirty="0"/>
              <a:t>to do it safely</a:t>
            </a:r>
            <a:r>
              <a:rPr lang="en-US" dirty="0"/>
              <a:t>.</a:t>
            </a:r>
          </a:p>
          <a:p>
            <a:endParaRPr lang="en-US" dirty="0"/>
          </a:p>
          <a:p>
            <a:r>
              <a:rPr lang="en-US" dirty="0"/>
              <a:t>Maybe that's the responsible thing to </a:t>
            </a:r>
            <a:r>
              <a:rPr lang="en-US" dirty="0" smtClean="0"/>
              <a:t>do here. </a:t>
            </a:r>
          </a:p>
          <a:p>
            <a:endParaRPr lang="en-US" dirty="0"/>
          </a:p>
          <a:p>
            <a:r>
              <a:rPr lang="en-US" b="1" dirty="0"/>
              <a:t>Don’t give up</a:t>
            </a:r>
            <a:r>
              <a:rPr lang="en-US" dirty="0"/>
              <a:t>, but </a:t>
            </a:r>
            <a:r>
              <a:rPr lang="en-US" b="1" dirty="0"/>
              <a:t>first understand the moral impact</a:t>
            </a:r>
            <a:r>
              <a:rPr lang="en-US" dirty="0"/>
              <a:t> of what we are doing</a:t>
            </a:r>
          </a:p>
          <a:p>
            <a:r>
              <a:rPr lang="en-US" dirty="0"/>
              <a:t>And ask yourself </a:t>
            </a:r>
            <a:r>
              <a:rPr lang="en-US" dirty="0" smtClean="0"/>
              <a:t>i</a:t>
            </a:r>
            <a:r>
              <a:rPr lang="en-US" b="1" dirty="0" smtClean="0"/>
              <a:t>s this </a:t>
            </a:r>
            <a:r>
              <a:rPr lang="en-US" b="1" dirty="0"/>
              <a:t>right</a:t>
            </a:r>
            <a:r>
              <a:rPr lang="en-US" dirty="0"/>
              <a:t> or </a:t>
            </a:r>
            <a:r>
              <a:rPr lang="en-US" b="1" dirty="0" smtClean="0"/>
              <a:t>is this </a:t>
            </a:r>
            <a:r>
              <a:rPr lang="en-US" b="1" dirty="0"/>
              <a:t>wrong</a:t>
            </a:r>
            <a:r>
              <a:rPr lang="en-US" dirty="0"/>
              <a:t>.</a:t>
            </a:r>
            <a:endParaRPr lang="en-US" dirty="0" smtClean="0"/>
          </a:p>
          <a:p>
            <a:endParaRPr lang="en-US" dirty="0"/>
          </a:p>
          <a:p>
            <a:r>
              <a:rPr lang="en-US" dirty="0"/>
              <a:t>Now, if you absolutely must write it</a:t>
            </a:r>
            <a:r>
              <a:rPr lang="en-US" dirty="0" smtClean="0"/>
              <a: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smtClean="0"/>
              <a:t>NEXT: Consider not releasing everything.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31</a:t>
            </a:fld>
            <a:endParaRPr lang="en-US"/>
          </a:p>
        </p:txBody>
      </p:sp>
    </p:spTree>
    <p:extLst>
      <p:ext uri="{BB962C8B-B14F-4D97-AF65-F5344CB8AC3E}">
        <p14:creationId xmlns:p14="http://schemas.microsoft.com/office/powerpoint/2010/main" val="22445561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Consider not releasing everything.</a:t>
            </a:r>
            <a:r>
              <a:rPr lang="en-US" b="1" dirty="0" smtClean="0"/>
              <a:t> </a:t>
            </a:r>
          </a:p>
          <a:p>
            <a:endParaRPr lang="en-US" dirty="0"/>
          </a:p>
          <a:p>
            <a:r>
              <a:rPr lang="en-US" dirty="0" smtClean="0"/>
              <a:t>Again, don’t get me wrong,</a:t>
            </a:r>
          </a:p>
          <a:p>
            <a:r>
              <a:rPr lang="en-US" dirty="0" smtClean="0"/>
              <a:t>I </a:t>
            </a:r>
            <a:r>
              <a:rPr lang="en-US" dirty="0"/>
              <a:t>love the open source movement.</a:t>
            </a:r>
            <a:r>
              <a:rPr lang="en-US" dirty="0" smtClean="0"/>
              <a:t> </a:t>
            </a:r>
          </a:p>
          <a:p>
            <a:r>
              <a:rPr lang="en-US" dirty="0" smtClean="0"/>
              <a:t>I </a:t>
            </a:r>
            <a:r>
              <a:rPr lang="en-US" b="1" dirty="0"/>
              <a:t>participate</a:t>
            </a:r>
            <a:r>
              <a:rPr lang="en-US" dirty="0"/>
              <a:t> in it </a:t>
            </a:r>
            <a:r>
              <a:rPr lang="en-US" b="1" dirty="0"/>
              <a:t>just like everyone else </a:t>
            </a:r>
            <a:r>
              <a:rPr lang="en-US" b="1" dirty="0" smtClean="0"/>
              <a:t>here</a:t>
            </a:r>
            <a:r>
              <a:rPr lang="en-US" b="0" baseline="0" dirty="0" smtClean="0"/>
              <a:t> does.</a:t>
            </a:r>
            <a:endParaRPr lang="en-US" dirty="0"/>
          </a:p>
          <a:p>
            <a:endParaRPr lang="en-US" dirty="0"/>
          </a:p>
          <a:p>
            <a:r>
              <a:rPr lang="en-US" dirty="0"/>
              <a:t>But </a:t>
            </a:r>
            <a:r>
              <a:rPr lang="en-US" b="1" dirty="0"/>
              <a:t>maybe we don't need to release</a:t>
            </a:r>
            <a:r>
              <a:rPr lang="en-US" dirty="0"/>
              <a:t> </a:t>
            </a:r>
            <a:r>
              <a:rPr lang="en-US" b="1" dirty="0"/>
              <a:t>every little thing</a:t>
            </a:r>
            <a:r>
              <a:rPr lang="en-US" dirty="0"/>
              <a:t> we write to </a:t>
            </a:r>
            <a:r>
              <a:rPr lang="en-US" dirty="0" err="1"/>
              <a:t>github</a:t>
            </a:r>
            <a:r>
              <a:rPr lang="en-US" dirty="0"/>
              <a:t>.</a:t>
            </a:r>
            <a:r>
              <a:rPr lang="en-US" dirty="0" smtClean="0"/>
              <a:t> </a:t>
            </a:r>
          </a:p>
          <a:p>
            <a:r>
              <a:rPr lang="en-US" b="0" dirty="0" smtClean="0"/>
              <a:t>Maybe </a:t>
            </a:r>
            <a:r>
              <a:rPr lang="en-US" b="0" dirty="0"/>
              <a:t>some times</a:t>
            </a:r>
            <a:r>
              <a:rPr lang="en-US" dirty="0"/>
              <a:t> we need to </a:t>
            </a:r>
            <a:r>
              <a:rPr lang="en-US" b="1" dirty="0"/>
              <a:t>keep some code to ourselves</a:t>
            </a:r>
            <a:r>
              <a:rPr lang="en-US" dirty="0"/>
              <a:t>.</a:t>
            </a:r>
            <a:r>
              <a:rPr lang="en-US" dirty="0" smtClean="0"/>
              <a:t> </a:t>
            </a:r>
          </a:p>
          <a:p>
            <a:endParaRPr lang="en-US" dirty="0" smtClean="0"/>
          </a:p>
          <a:p>
            <a:r>
              <a:rPr lang="en-US" dirty="0" smtClean="0"/>
              <a:t>It </a:t>
            </a:r>
            <a:r>
              <a:rPr lang="en-US" b="1" dirty="0" smtClean="0"/>
              <a:t>falls to us</a:t>
            </a:r>
            <a:r>
              <a:rPr lang="en-US" dirty="0" smtClean="0"/>
              <a:t> to be the </a:t>
            </a:r>
            <a:r>
              <a:rPr lang="en-US" b="1" dirty="0" smtClean="0"/>
              <a:t>gatekeepers</a:t>
            </a:r>
            <a:r>
              <a:rPr lang="en-US" baseline="0" dirty="0" smtClean="0"/>
              <a:t> that </a:t>
            </a:r>
            <a:r>
              <a:rPr lang="en-US" b="1" baseline="0" dirty="0" smtClean="0"/>
              <a:t>prevent bad, harmful, malicious code</a:t>
            </a:r>
          </a:p>
          <a:p>
            <a:r>
              <a:rPr lang="en-US" baseline="0" dirty="0" smtClean="0"/>
              <a:t>From </a:t>
            </a:r>
            <a:r>
              <a:rPr lang="en-US" b="1" baseline="0" dirty="0" smtClean="0"/>
              <a:t>being exposed</a:t>
            </a:r>
            <a:r>
              <a:rPr lang="en-US" baseline="0" dirty="0" smtClean="0"/>
              <a:t> to the </a:t>
            </a:r>
            <a:r>
              <a:rPr lang="en-US" b="1" baseline="0" dirty="0" smtClean="0"/>
              <a:t>greater world</a:t>
            </a:r>
            <a:r>
              <a:rPr lang="en-US" baseline="0" dirty="0" smtClean="0"/>
              <a:t>.</a:t>
            </a:r>
            <a:endParaRPr lang="en-US" dirty="0" smtClean="0"/>
          </a:p>
          <a:p>
            <a:endParaRPr lang="en-US" dirty="0" smtClean="0"/>
          </a:p>
          <a:p>
            <a:r>
              <a:rPr lang="en-US" dirty="0" smtClean="0"/>
              <a:t>[pause]</a:t>
            </a:r>
          </a:p>
          <a:p>
            <a:endParaRPr lang="en-US" dirty="0"/>
          </a:p>
          <a:p>
            <a:r>
              <a:rPr lang="en-US" dirty="0"/>
              <a:t>Of course, if you </a:t>
            </a:r>
            <a:r>
              <a:rPr lang="en-US" dirty="0" smtClean="0"/>
              <a:t>really </a:t>
            </a:r>
            <a:r>
              <a:rPr lang="en-US" dirty="0"/>
              <a:t>have your heart set on sharing</a:t>
            </a:r>
            <a:r>
              <a:rPr lang="en-US" dirty="0" smtClean="0"/>
              <a: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smtClean="0"/>
              <a:t>NEXT: Build in safe guards.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32</a:t>
            </a:fld>
            <a:endParaRPr lang="en-US"/>
          </a:p>
        </p:txBody>
      </p:sp>
    </p:spTree>
    <p:extLst>
      <p:ext uri="{BB962C8B-B14F-4D97-AF65-F5344CB8AC3E}">
        <p14:creationId xmlns:p14="http://schemas.microsoft.com/office/powerpoint/2010/main" val="25146038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Build in safe guards.</a:t>
            </a:r>
            <a:r>
              <a:rPr lang="en-US" b="1" dirty="0" smtClean="0"/>
              <a:t> </a:t>
            </a:r>
          </a:p>
          <a:p>
            <a:endParaRPr lang="en-US" dirty="0"/>
          </a:p>
          <a:p>
            <a:r>
              <a:rPr lang="en-US" dirty="0"/>
              <a:t>Write code around your code that </a:t>
            </a:r>
            <a:r>
              <a:rPr lang="en-US" b="1" dirty="0"/>
              <a:t>actively works </a:t>
            </a:r>
            <a:endParaRPr lang="en-US" b="1" dirty="0" smtClean="0"/>
          </a:p>
          <a:p>
            <a:r>
              <a:rPr lang="en-US" dirty="0" smtClean="0"/>
              <a:t>to </a:t>
            </a:r>
            <a:r>
              <a:rPr lang="en-US" b="1" dirty="0" smtClean="0"/>
              <a:t>prevent </a:t>
            </a:r>
            <a:r>
              <a:rPr lang="en-US" b="1" dirty="0"/>
              <a:t>the usage</a:t>
            </a:r>
            <a:r>
              <a:rPr lang="en-US" dirty="0"/>
              <a:t> </a:t>
            </a:r>
            <a:r>
              <a:rPr lang="en-US" b="1" dirty="0"/>
              <a:t>you deem inappropriate</a:t>
            </a:r>
            <a:r>
              <a:rPr lang="en-US" dirty="0"/>
              <a:t>.</a:t>
            </a:r>
            <a:r>
              <a:rPr lang="en-US" dirty="0" smtClean="0"/>
              <a:t> </a:t>
            </a:r>
          </a:p>
          <a:p>
            <a:endParaRPr lang="en-US" dirty="0" smtClean="0"/>
          </a:p>
          <a:p>
            <a:r>
              <a:rPr lang="en-US" dirty="0" smtClean="0"/>
              <a:t>Of </a:t>
            </a:r>
            <a:r>
              <a:rPr lang="en-US" dirty="0"/>
              <a:t>course, we know that </a:t>
            </a:r>
            <a:r>
              <a:rPr lang="en-US" b="1" dirty="0"/>
              <a:t>anything can be circumvented</a:t>
            </a:r>
            <a:r>
              <a:rPr lang="en-US" dirty="0"/>
              <a:t> </a:t>
            </a:r>
            <a:endParaRPr lang="en-US" dirty="0" smtClean="0"/>
          </a:p>
          <a:p>
            <a:r>
              <a:rPr lang="en-US" dirty="0" smtClean="0"/>
              <a:t>and </a:t>
            </a:r>
            <a:r>
              <a:rPr lang="en-US" dirty="0"/>
              <a:t>in JavaScript code is </a:t>
            </a:r>
            <a:r>
              <a:rPr lang="en-US" b="1" dirty="0"/>
              <a:t>easy to edit and disable</a:t>
            </a:r>
            <a:r>
              <a:rPr lang="en-US" dirty="0"/>
              <a:t>.</a:t>
            </a:r>
            <a:r>
              <a:rPr lang="en-US" dirty="0" smtClean="0"/>
              <a:t> </a:t>
            </a:r>
          </a:p>
          <a:p>
            <a:r>
              <a:rPr lang="en-US" dirty="0"/>
              <a:t>But again, at least you are </a:t>
            </a:r>
            <a:r>
              <a:rPr lang="en-US" b="1" dirty="0"/>
              <a:t>trying to be responsible</a:t>
            </a:r>
            <a:r>
              <a:rPr lang="en-US" dirty="0"/>
              <a:t>. </a:t>
            </a:r>
            <a:r>
              <a:rPr lang="en-US" dirty="0" smtClean="0"/>
              <a:t> </a:t>
            </a:r>
          </a:p>
          <a:p>
            <a:endParaRPr lang="en-US" dirty="0"/>
          </a:p>
          <a:p>
            <a:r>
              <a:rPr lang="en-US" dirty="0"/>
              <a:t>And your safeguards force others to actively be </a:t>
            </a:r>
            <a:r>
              <a:rPr lang="en-US" b="1" u="sng" dirty="0"/>
              <a:t>irresponsible</a:t>
            </a:r>
            <a:r>
              <a:rPr lang="en-US" dirty="0"/>
              <a:t>.</a:t>
            </a:r>
            <a:r>
              <a:rPr lang="en-US" dirty="0" smtClean="0"/>
              <a:t> </a:t>
            </a:r>
          </a:p>
          <a:p>
            <a:endParaRPr lang="en-US" dirty="0" smtClean="0"/>
          </a:p>
          <a:p>
            <a:r>
              <a:rPr lang="en-US" dirty="0"/>
              <a:t>It's like </a:t>
            </a:r>
            <a:r>
              <a:rPr lang="en-US" b="1" dirty="0"/>
              <a:t>locking your car doors</a:t>
            </a:r>
            <a:r>
              <a:rPr lang="en-US" dirty="0"/>
              <a:t>.</a:t>
            </a:r>
            <a:r>
              <a:rPr lang="en-US" dirty="0" smtClean="0"/>
              <a:t> It </a:t>
            </a:r>
            <a:r>
              <a:rPr lang="en-US" b="1" dirty="0"/>
              <a:t>won't really prevent</a:t>
            </a:r>
            <a:r>
              <a:rPr lang="en-US" dirty="0"/>
              <a:t> someone </a:t>
            </a:r>
            <a:r>
              <a:rPr lang="en-US" b="1" dirty="0"/>
              <a:t>from stealing</a:t>
            </a:r>
            <a:r>
              <a:rPr lang="en-US" dirty="0"/>
              <a:t> something </a:t>
            </a:r>
            <a:r>
              <a:rPr lang="en-US" b="1" dirty="0"/>
              <a:t>out of your car</a:t>
            </a:r>
            <a:r>
              <a:rPr lang="en-US" dirty="0"/>
              <a:t> if they really want it.</a:t>
            </a:r>
            <a:r>
              <a:rPr lang="en-US" dirty="0" smtClean="0"/>
              <a:t> But </a:t>
            </a:r>
            <a:r>
              <a:rPr lang="en-US" dirty="0"/>
              <a:t>it does make them </a:t>
            </a:r>
            <a:r>
              <a:rPr lang="en-US" b="1" dirty="0"/>
              <a:t>have to work ever so slightly harder</a:t>
            </a:r>
            <a:r>
              <a:rPr lang="en-US" dirty="0"/>
              <a:t> at it.</a:t>
            </a:r>
            <a:r>
              <a:rPr lang="en-US" dirty="0" smtClean="0"/>
              <a:t> </a:t>
            </a:r>
            <a:r>
              <a:rPr lang="en-US" baseline="0" dirty="0" smtClean="0"/>
              <a:t> </a:t>
            </a:r>
            <a:r>
              <a:rPr lang="en-US" dirty="0" smtClean="0"/>
              <a:t>It's </a:t>
            </a:r>
            <a:r>
              <a:rPr lang="en-US" dirty="0"/>
              <a:t>the </a:t>
            </a:r>
            <a:r>
              <a:rPr lang="en-US" b="1" dirty="0"/>
              <a:t>keeping honest people honest</a:t>
            </a:r>
            <a:r>
              <a:rPr lang="en-US" dirty="0"/>
              <a:t> philosophy.</a:t>
            </a:r>
            <a:r>
              <a:rPr lang="en-US" dirty="0" smtClean="0"/>
              <a:t> </a:t>
            </a:r>
            <a:r>
              <a:rPr lang="en-US" b="1" dirty="0" smtClean="0"/>
              <a:t>And it works for code as well.</a:t>
            </a:r>
          </a:p>
          <a:p>
            <a:endParaRPr lang="en-US" dirty="0"/>
          </a:p>
          <a:p>
            <a:r>
              <a:rPr lang="en-US" dirty="0"/>
              <a:t>[pause]</a:t>
            </a:r>
          </a:p>
          <a:p>
            <a:endParaRPr lang="en-US" dirty="0"/>
          </a:p>
          <a:p>
            <a:r>
              <a:rPr lang="en-US" dirty="0"/>
              <a:t>Regardless of </a:t>
            </a:r>
            <a:r>
              <a:rPr lang="en-US" dirty="0" smtClean="0"/>
              <a:t>whether </a:t>
            </a:r>
            <a:r>
              <a:rPr lang="en-US" dirty="0"/>
              <a:t>or not you do build in safe guards, I encourage everyone to</a:t>
            </a:r>
            <a:r>
              <a:rPr lang="en-US" dirty="0" smtClean="0"/>
              <a: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smtClean="0"/>
              <a:t>NEXT: Explain your intent.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33</a:t>
            </a:fld>
            <a:endParaRPr lang="en-US"/>
          </a:p>
        </p:txBody>
      </p:sp>
    </p:spTree>
    <p:extLst>
      <p:ext uri="{BB962C8B-B14F-4D97-AF65-F5344CB8AC3E}">
        <p14:creationId xmlns:p14="http://schemas.microsoft.com/office/powerpoint/2010/main" val="40900841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Explain your intent.</a:t>
            </a:r>
            <a:r>
              <a:rPr lang="en-US" b="1" dirty="0" smtClean="0"/>
              <a:t> </a:t>
            </a:r>
          </a:p>
          <a:p>
            <a:endParaRPr lang="en-US" dirty="0"/>
          </a:p>
          <a:p>
            <a:r>
              <a:rPr lang="en-US" dirty="0" smtClean="0"/>
              <a:t>For every project, </a:t>
            </a:r>
          </a:p>
          <a:p>
            <a:r>
              <a:rPr lang="en-US" dirty="0" smtClean="0"/>
              <a:t>Write </a:t>
            </a:r>
            <a:r>
              <a:rPr lang="en-US" dirty="0"/>
              <a:t>a </a:t>
            </a:r>
            <a:r>
              <a:rPr lang="en-US" b="1" dirty="0"/>
              <a:t>mission</a:t>
            </a:r>
            <a:r>
              <a:rPr lang="en-US" dirty="0"/>
              <a:t> </a:t>
            </a:r>
            <a:r>
              <a:rPr lang="en-US" b="1" dirty="0"/>
              <a:t>statement</a:t>
            </a:r>
            <a:r>
              <a:rPr lang="en-US" dirty="0"/>
              <a:t> </a:t>
            </a:r>
            <a:endParaRPr lang="en-US" dirty="0" smtClean="0"/>
          </a:p>
          <a:p>
            <a:r>
              <a:rPr lang="en-US" dirty="0" smtClean="0"/>
              <a:t>explaining </a:t>
            </a:r>
            <a:r>
              <a:rPr lang="en-US" b="1" dirty="0"/>
              <a:t>why</a:t>
            </a:r>
            <a:r>
              <a:rPr lang="en-US" dirty="0"/>
              <a:t> you wrote the code, </a:t>
            </a:r>
            <a:endParaRPr lang="en-US" dirty="0" smtClean="0"/>
          </a:p>
          <a:p>
            <a:r>
              <a:rPr lang="en-US" dirty="0" smtClean="0"/>
              <a:t>your </a:t>
            </a:r>
            <a:r>
              <a:rPr lang="en-US" b="1" dirty="0"/>
              <a:t>intended</a:t>
            </a:r>
            <a:r>
              <a:rPr lang="en-US" dirty="0"/>
              <a:t> </a:t>
            </a:r>
            <a:r>
              <a:rPr lang="en-US" b="1" dirty="0"/>
              <a:t>usage</a:t>
            </a:r>
            <a:r>
              <a:rPr lang="en-US" dirty="0"/>
              <a:t>, </a:t>
            </a:r>
            <a:endParaRPr lang="en-US" dirty="0" smtClean="0"/>
          </a:p>
          <a:p>
            <a:r>
              <a:rPr lang="en-US" dirty="0" smtClean="0"/>
              <a:t>and </a:t>
            </a:r>
            <a:r>
              <a:rPr lang="en-US" b="1" dirty="0"/>
              <a:t>discouraging</a:t>
            </a:r>
            <a:r>
              <a:rPr lang="en-US" dirty="0"/>
              <a:t> </a:t>
            </a:r>
            <a:r>
              <a:rPr lang="en-US" b="1" dirty="0"/>
              <a:t>usage you disagree with</a:t>
            </a:r>
            <a:r>
              <a:rPr lang="en-US" dirty="0"/>
              <a:t>. </a:t>
            </a:r>
            <a:r>
              <a:rPr lang="en-US" dirty="0" smtClean="0"/>
              <a:t> </a:t>
            </a:r>
          </a:p>
          <a:p>
            <a:endParaRPr lang="en-US" dirty="0"/>
          </a:p>
          <a:p>
            <a:r>
              <a:rPr lang="en-US" dirty="0" smtClean="0"/>
              <a:t>Another </a:t>
            </a:r>
            <a:r>
              <a:rPr lang="en-US" dirty="0"/>
              <a:t>Jenn Schiffer quote</a:t>
            </a:r>
            <a:r>
              <a:rPr lang="en-US" dirty="0" smtClean="0"/>
              <a: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a:t>
            </a:r>
            <a:r>
              <a:rPr lang="en-US" dirty="0" smtClean="0">
                <a:latin typeface="Courier New"/>
                <a:ea typeface="Courier New"/>
                <a:cs typeface="Courier New"/>
                <a:sym typeface="Courier New"/>
              </a:rPr>
              <a:t>if you create something that is used other than your initial intentions, you are responsible to make it clear what your artist statement is or what the lesson you are trying to teach is.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34</a:t>
            </a:fld>
            <a:endParaRPr lang="en-US"/>
          </a:p>
        </p:txBody>
      </p:sp>
    </p:spTree>
    <p:extLst>
      <p:ext uri="{BB962C8B-B14F-4D97-AF65-F5344CB8AC3E}">
        <p14:creationId xmlns:p14="http://schemas.microsoft.com/office/powerpoint/2010/main" val="31085912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a:latin typeface="Courier New"/>
                <a:ea typeface="Courier New"/>
                <a:cs typeface="Courier New"/>
                <a:sym typeface="Courier New"/>
              </a:rPr>
              <a:t>if you create something that is used other than your initial intentions, you are responsible to make it clear what your artist statement is or what the lesson you are trying to teach is. “</a:t>
            </a:r>
          </a:p>
          <a:p>
            <a:endParaRPr lang="en-US" dirty="0">
              <a:latin typeface="Courier New"/>
              <a:cs typeface="Courier New"/>
              <a:sym typeface="Courier New"/>
            </a:endParaRPr>
          </a:p>
          <a:p>
            <a:r>
              <a:rPr lang="en-US" dirty="0" smtClean="0"/>
              <a:t>This could be as simple as adding a </a:t>
            </a:r>
            <a:r>
              <a:rPr lang="en-US" dirty="0"/>
              <a:t>top level README.md or LICENSE.txt files.</a:t>
            </a:r>
            <a:r>
              <a:rPr lang="en-US" dirty="0" smtClean="0"/>
              <a:t> </a:t>
            </a:r>
          </a:p>
          <a:p>
            <a:r>
              <a:rPr lang="en-US" dirty="0" smtClean="0"/>
              <a:t>A </a:t>
            </a:r>
            <a:r>
              <a:rPr lang="en-US" dirty="0"/>
              <a:t>USAGE_STATEMENT.txt</a:t>
            </a:r>
            <a:r>
              <a:rPr lang="en-US" dirty="0" smtClean="0"/>
              <a:t> if you will</a:t>
            </a:r>
          </a:p>
          <a:p>
            <a:endParaRPr lang="en-US" dirty="0"/>
          </a:p>
          <a:p>
            <a:r>
              <a:rPr lang="en-US" dirty="0"/>
              <a:t>Here's an </a:t>
            </a:r>
            <a:r>
              <a:rPr lang="en-US" dirty="0" smtClean="0"/>
              <a:t>example for a small project</a:t>
            </a:r>
            <a:r>
              <a:rPr lang="en-US" baseline="0" dirty="0" smtClean="0"/>
              <a:t> that I maintain</a:t>
            </a:r>
            <a:r>
              <a:rPr lang="en-US" dirty="0" smtClean="0"/>
              <a:t>. </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The cost of adding a USAGE_STATEMENT file to your repos is very low.</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35</a:t>
            </a:fld>
            <a:endParaRPr lang="en-US"/>
          </a:p>
        </p:txBody>
      </p:sp>
    </p:spTree>
    <p:extLst>
      <p:ext uri="{BB962C8B-B14F-4D97-AF65-F5344CB8AC3E}">
        <p14:creationId xmlns:p14="http://schemas.microsoft.com/office/powerpoint/2010/main" val="41791719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dirty="0" smtClean="0"/>
              <a:t>The</a:t>
            </a:r>
            <a:r>
              <a:rPr lang="en-US" baseline="0" dirty="0" smtClean="0"/>
              <a:t> USAGE_STATEMENT can be as </a:t>
            </a:r>
            <a:r>
              <a:rPr lang="en-US" b="1" baseline="0" dirty="0" smtClean="0"/>
              <a:t>simple</a:t>
            </a:r>
            <a:r>
              <a:rPr lang="en-US" baseline="0" dirty="0" smtClean="0"/>
              <a:t> </a:t>
            </a:r>
            <a:r>
              <a:rPr lang="en-US" b="1" baseline="0" dirty="0" smtClean="0"/>
              <a:t>or as detailed</a:t>
            </a:r>
            <a:r>
              <a:rPr lang="en-US" baseline="0" dirty="0" smtClean="0"/>
              <a:t> as you want,</a:t>
            </a:r>
          </a:p>
          <a:p>
            <a:pPr defTabSz="931774">
              <a:defRPr/>
            </a:pPr>
            <a:r>
              <a:rPr lang="en-US" baseline="0" dirty="0" smtClean="0"/>
              <a:t>So long as it includes your </a:t>
            </a:r>
            <a:r>
              <a:rPr lang="en-US" b="1" baseline="0" dirty="0" smtClean="0"/>
              <a:t>purpose</a:t>
            </a:r>
            <a:r>
              <a:rPr lang="en-US" baseline="0" dirty="0" smtClean="0"/>
              <a:t> for writing the project,</a:t>
            </a:r>
          </a:p>
          <a:p>
            <a:pPr defTabSz="931774">
              <a:defRPr/>
            </a:pPr>
            <a:r>
              <a:rPr lang="en-US" baseline="0" dirty="0" smtClean="0"/>
              <a:t>And </a:t>
            </a:r>
            <a:r>
              <a:rPr lang="en-US" b="1" baseline="0" dirty="0" smtClean="0"/>
              <a:t>any usage</a:t>
            </a:r>
            <a:r>
              <a:rPr lang="en-US" baseline="0" dirty="0" smtClean="0"/>
              <a:t> that you would </a:t>
            </a:r>
            <a:r>
              <a:rPr lang="en-US" b="1" baseline="0" dirty="0" smtClean="0"/>
              <a:t>deem inappropriate</a:t>
            </a:r>
            <a:r>
              <a:rPr lang="en-US" baseline="0" dirty="0" smtClean="0"/>
              <a:t>.</a:t>
            </a:r>
          </a:p>
          <a:p>
            <a:pPr defTabSz="931774">
              <a:defRPr/>
            </a:pPr>
            <a:endParaRPr lang="en-US" dirty="0" smtClean="0"/>
          </a:p>
          <a:p>
            <a:pPr defTabSz="931774">
              <a:defRPr/>
            </a:pPr>
            <a:r>
              <a:rPr lang="en-US" dirty="0" smtClean="0"/>
              <a:t>And the </a:t>
            </a:r>
            <a:r>
              <a:rPr lang="en-US" dirty="0"/>
              <a:t>cost of adding </a:t>
            </a:r>
            <a:r>
              <a:rPr lang="en-US" dirty="0" smtClean="0"/>
              <a:t>such a USAGE_STATEMENT </a:t>
            </a:r>
            <a:r>
              <a:rPr lang="en-US" dirty="0"/>
              <a:t>file to your </a:t>
            </a:r>
            <a:r>
              <a:rPr lang="en-US" dirty="0" smtClean="0"/>
              <a:t>projects </a:t>
            </a:r>
            <a:r>
              <a:rPr lang="en-US" dirty="0"/>
              <a:t>is very low</a:t>
            </a:r>
            <a:r>
              <a:rPr lang="en-US" dirty="0" smtClean="0"/>
              <a:t>.</a:t>
            </a:r>
          </a:p>
          <a:p>
            <a:pPr defTabSz="931774">
              <a:defRPr/>
            </a:pPr>
            <a:r>
              <a:rPr lang="en-US" dirty="0" smtClean="0"/>
              <a:t>So it’s low risk,</a:t>
            </a:r>
            <a:r>
              <a:rPr lang="en-US" baseline="0" dirty="0" smtClean="0"/>
              <a:t> low effort, but has a vast upside.</a:t>
            </a:r>
            <a:endParaRPr lang="en-US" dirty="0"/>
          </a:p>
          <a:p>
            <a:pPr defTabSz="931774">
              <a:defRPr/>
            </a:pPr>
            <a:endParaRPr lang="en-US" dirty="0"/>
          </a:p>
          <a:p>
            <a:pPr defTabSz="931774">
              <a:defRPr/>
            </a:pPr>
            <a:r>
              <a:rPr lang="en-US" dirty="0"/>
              <a:t>[pause]</a:t>
            </a:r>
          </a:p>
          <a:p>
            <a:pPr defTabSz="931774">
              <a:defRPr/>
            </a:pPr>
            <a:endParaRPr lang="en-US" dirty="0"/>
          </a:p>
          <a:p>
            <a:pPr defTabSz="931774">
              <a:defRPr/>
            </a:pPr>
            <a:r>
              <a:rPr lang="en-US" dirty="0" smtClean="0"/>
              <a:t>Finally </a:t>
            </a:r>
            <a:r>
              <a:rPr lang="en-US" dirty="0"/>
              <a:t>before you release anything, consider</a:t>
            </a:r>
            <a:r>
              <a:rPr lang="en-US" dirty="0" smtClean="0"/>
              <a:t>...</a:t>
            </a:r>
          </a:p>
          <a:p>
            <a:pPr defTabSz="931774">
              <a:defRPr/>
            </a:pPr>
            <a:endParaRPr lang="en-US" dirty="0" smtClean="0"/>
          </a:p>
          <a:p>
            <a:pPr marL="0" marR="0" lvl="0" indent="0" algn="l" defTabSz="931774" rtl="0" eaLnBrk="1" fontAlgn="auto" latinLnBrk="0" hangingPunct="1">
              <a:lnSpc>
                <a:spcPct val="100000"/>
              </a:lnSpc>
              <a:spcBef>
                <a:spcPts val="0"/>
              </a:spcBef>
              <a:spcAft>
                <a:spcPts val="0"/>
              </a:spcAft>
              <a:buClrTx/>
              <a:buSzTx/>
              <a:buFontTx/>
              <a:buNone/>
              <a:tabLst/>
              <a:defRPr/>
            </a:pPr>
            <a:r>
              <a:rPr lang="en-US" b="0" dirty="0" smtClean="0"/>
              <a:t>NEXT:</a:t>
            </a:r>
            <a:r>
              <a:rPr lang="en-US" b="0" baseline="0" dirty="0" smtClean="0"/>
              <a:t> </a:t>
            </a:r>
            <a:r>
              <a:rPr lang="en-US" b="0" dirty="0" smtClean="0"/>
              <a:t>Limit Usage Through Licensing</a:t>
            </a:r>
          </a:p>
          <a:p>
            <a:pPr defTabSz="931774">
              <a:defRPr/>
            </a:pPr>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36</a:t>
            </a:fld>
            <a:endParaRPr lang="en-US"/>
          </a:p>
        </p:txBody>
      </p:sp>
    </p:spTree>
    <p:extLst>
      <p:ext uri="{BB962C8B-B14F-4D97-AF65-F5344CB8AC3E}">
        <p14:creationId xmlns:p14="http://schemas.microsoft.com/office/powerpoint/2010/main" val="37616806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b="1" dirty="0"/>
              <a:t>Limit Usage Through Licensing</a:t>
            </a:r>
          </a:p>
          <a:p>
            <a:pPr lvl="0"/>
            <a:endParaRPr lang="en-US" dirty="0"/>
          </a:p>
          <a:p>
            <a:pPr lvl="0"/>
            <a:r>
              <a:rPr lang="en-US" dirty="0"/>
              <a:t>One of the major things we control in our projects </a:t>
            </a:r>
            <a:endParaRPr lang="en-US" dirty="0" smtClean="0"/>
          </a:p>
          <a:p>
            <a:pPr lvl="0"/>
            <a:r>
              <a:rPr lang="en-US" dirty="0" smtClean="0"/>
              <a:t>is </a:t>
            </a:r>
            <a:r>
              <a:rPr lang="en-US" dirty="0"/>
              <a:t>the </a:t>
            </a:r>
            <a:r>
              <a:rPr lang="en-US" b="1" dirty="0"/>
              <a:t>license that </a:t>
            </a:r>
            <a:r>
              <a:rPr lang="en-US" b="1" dirty="0" smtClean="0"/>
              <a:t>gives </a:t>
            </a:r>
            <a:r>
              <a:rPr lang="en-US" b="1" dirty="0"/>
              <a:t>our users</a:t>
            </a:r>
            <a:r>
              <a:rPr lang="en-US" dirty="0"/>
              <a:t> </a:t>
            </a:r>
            <a:r>
              <a:rPr lang="en-US" b="1" dirty="0"/>
              <a:t>certain permissions </a:t>
            </a:r>
            <a:endParaRPr lang="en-US" b="1" dirty="0" smtClean="0"/>
          </a:p>
          <a:p>
            <a:pPr lvl="0"/>
            <a:r>
              <a:rPr lang="en-US" dirty="0" smtClean="0"/>
              <a:t>on </a:t>
            </a:r>
            <a:r>
              <a:rPr lang="en-US" b="1" dirty="0"/>
              <a:t>how, when, and where</a:t>
            </a:r>
            <a:r>
              <a:rPr lang="en-US" dirty="0"/>
              <a:t> they can </a:t>
            </a:r>
            <a:r>
              <a:rPr lang="en-US" b="1" dirty="0"/>
              <a:t>execute our code</a:t>
            </a:r>
            <a:r>
              <a:rPr lang="en-US" dirty="0"/>
              <a:t>.</a:t>
            </a:r>
          </a:p>
          <a:p>
            <a:pPr lvl="0"/>
            <a:endParaRPr lang="en-US" dirty="0"/>
          </a:p>
          <a:p>
            <a:pPr lvl="0"/>
            <a:r>
              <a:rPr lang="en-US" dirty="0" smtClean="0"/>
              <a:t>As</a:t>
            </a:r>
            <a:r>
              <a:rPr lang="en-US" baseline="0" dirty="0" smtClean="0"/>
              <a:t> </a:t>
            </a:r>
            <a:r>
              <a:rPr lang="en-US" dirty="0" smtClean="0"/>
              <a:t>you </a:t>
            </a:r>
            <a:r>
              <a:rPr lang="en-US" dirty="0"/>
              <a:t>may know, a license is </a:t>
            </a:r>
            <a:endParaRPr lang="en-US" dirty="0" smtClean="0"/>
          </a:p>
          <a:p>
            <a:pPr lvl="0"/>
            <a:r>
              <a:rPr lang="en-US" b="1" dirty="0" smtClean="0"/>
              <a:t>a </a:t>
            </a:r>
            <a:r>
              <a:rPr lang="en-US" b="1" dirty="0"/>
              <a:t>grant</a:t>
            </a:r>
            <a:r>
              <a:rPr lang="en-US" dirty="0"/>
              <a:t> of </a:t>
            </a:r>
            <a:r>
              <a:rPr lang="en-US" b="1" dirty="0"/>
              <a:t>specific rights</a:t>
            </a:r>
            <a:r>
              <a:rPr lang="en-US" dirty="0"/>
              <a:t> </a:t>
            </a:r>
            <a:endParaRPr lang="en-US" dirty="0" smtClean="0"/>
          </a:p>
          <a:p>
            <a:pPr lvl="0"/>
            <a:r>
              <a:rPr lang="en-US" dirty="0" smtClean="0"/>
              <a:t>under </a:t>
            </a:r>
            <a:r>
              <a:rPr lang="en-US" b="1" dirty="0"/>
              <a:t>specific conditions.</a:t>
            </a:r>
          </a:p>
          <a:p>
            <a:pPr lvl="0"/>
            <a:r>
              <a:rPr lang="en-US" dirty="0" smtClean="0"/>
              <a:t>The </a:t>
            </a:r>
            <a:r>
              <a:rPr lang="en-US" dirty="0"/>
              <a:t>right to </a:t>
            </a:r>
            <a:r>
              <a:rPr lang="en-US" b="1" dirty="0"/>
              <a:t>use, copy, distribute, sell, make derivative works, etc</a:t>
            </a:r>
            <a:r>
              <a:rPr lang="en-US" dirty="0"/>
              <a:t>. are all scoped in a license.</a:t>
            </a:r>
          </a:p>
          <a:p>
            <a:pPr lvl="0"/>
            <a:endParaRPr lang="en-US" dirty="0"/>
          </a:p>
          <a:p>
            <a:pPr lvl="0"/>
            <a:r>
              <a:rPr lang="en-US" dirty="0"/>
              <a:t>So why not </a:t>
            </a:r>
            <a:r>
              <a:rPr lang="en-US" b="1" dirty="0"/>
              <a:t>use that license</a:t>
            </a:r>
            <a:r>
              <a:rPr lang="en-US" dirty="0"/>
              <a:t> </a:t>
            </a:r>
            <a:endParaRPr lang="en-US" dirty="0" smtClean="0"/>
          </a:p>
          <a:p>
            <a:pPr lvl="0"/>
            <a:r>
              <a:rPr lang="en-US" dirty="0" smtClean="0"/>
              <a:t>To </a:t>
            </a:r>
            <a:r>
              <a:rPr lang="en-US" b="1" dirty="0" smtClean="0"/>
              <a:t>specifically </a:t>
            </a:r>
            <a:r>
              <a:rPr lang="en-US" b="1" dirty="0"/>
              <a:t>deny</a:t>
            </a:r>
            <a:r>
              <a:rPr lang="en-US" dirty="0"/>
              <a:t> usages </a:t>
            </a:r>
            <a:endParaRPr lang="en-US" dirty="0" smtClean="0"/>
          </a:p>
          <a:p>
            <a:pPr lvl="0"/>
            <a:r>
              <a:rPr lang="en-US" dirty="0" smtClean="0"/>
              <a:t>that </a:t>
            </a:r>
            <a:r>
              <a:rPr lang="en-US" b="1" dirty="0"/>
              <a:t>you want to prevent.</a:t>
            </a:r>
          </a:p>
          <a:p>
            <a:pPr lvl="0"/>
            <a:endParaRPr lang="en-US" dirty="0"/>
          </a:p>
          <a:p>
            <a:pPr lvl="0"/>
            <a:r>
              <a:rPr lang="en-US" dirty="0"/>
              <a:t>Here is the MIT license</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It would be very simple to just stick a condition in here</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37</a:t>
            </a:fld>
            <a:endParaRPr lang="en-US"/>
          </a:p>
        </p:txBody>
      </p:sp>
    </p:spTree>
    <p:extLst>
      <p:ext uri="{BB962C8B-B14F-4D97-AF65-F5344CB8AC3E}">
        <p14:creationId xmlns:p14="http://schemas.microsoft.com/office/powerpoint/2010/main" val="36754726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It would </a:t>
            </a:r>
            <a:r>
              <a:rPr lang="en-US" dirty="0" smtClean="0"/>
              <a:t>be </a:t>
            </a:r>
            <a:r>
              <a:rPr lang="en-US" dirty="0"/>
              <a:t>very simple to just stick a condition in </a:t>
            </a:r>
            <a:r>
              <a:rPr lang="en-US" dirty="0" smtClean="0"/>
              <a:t>here</a:t>
            </a:r>
          </a:p>
          <a:p>
            <a:pPr lvl="0"/>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That reads something like…</a:t>
            </a:r>
          </a:p>
          <a:p>
            <a:pPr lvl="0"/>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38</a:t>
            </a:fld>
            <a:endParaRPr lang="en-US"/>
          </a:p>
        </p:txBody>
      </p:sp>
    </p:spTree>
    <p:extLst>
      <p:ext uri="{BB962C8B-B14F-4D97-AF65-F5344CB8AC3E}">
        <p14:creationId xmlns:p14="http://schemas.microsoft.com/office/powerpoint/2010/main" val="254701024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That reads something like…</a:t>
            </a:r>
          </a:p>
          <a:p>
            <a:pPr lvl="0"/>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a:t>
            </a:r>
            <a:r>
              <a:rPr lang="en-US" sz="1200" dirty="0" smtClean="0">
                <a:latin typeface="Courier New" panose="02070309020205020404" pitchFamily="49" charset="0"/>
                <a:cs typeface="Courier New" panose="02070309020205020404" pitchFamily="49" charset="0"/>
              </a:rPr>
              <a:t>Use of this software for criminal purposes or to harass any individual for any reason is strictly prohibited.</a:t>
            </a:r>
          </a:p>
          <a:p>
            <a:pPr lvl="0"/>
            <a:endParaRPr lang="en-US" dirty="0"/>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39</a:t>
            </a:fld>
            <a:endParaRPr lang="en-US"/>
          </a:p>
        </p:txBody>
      </p:sp>
    </p:spTree>
    <p:extLst>
      <p:ext uri="{BB962C8B-B14F-4D97-AF65-F5344CB8AC3E}">
        <p14:creationId xmlns:p14="http://schemas.microsoft.com/office/powerpoint/2010/main" val="3688276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who </a:t>
            </a:r>
            <a:r>
              <a:rPr lang="en-US" baseline="0" dirty="0" smtClean="0"/>
              <a:t>I am doesn’t really matter.</a:t>
            </a:r>
          </a:p>
          <a:p>
            <a:endParaRPr lang="en-US" baseline="0" dirty="0" smtClean="0"/>
          </a:p>
          <a:p>
            <a:r>
              <a:rPr lang="en-US" baseline="0" dirty="0" smtClean="0"/>
              <a:t>Instead, what really matters, </a:t>
            </a:r>
          </a:p>
          <a:p>
            <a:r>
              <a:rPr lang="en-US" baseline="0" dirty="0" smtClean="0"/>
              <a:t>at least to me </a:t>
            </a:r>
          </a:p>
          <a:p>
            <a:r>
              <a:rPr lang="en-US" baseline="0" dirty="0" smtClean="0"/>
              <a:t>and hopefully to you as well by the end of this talk,</a:t>
            </a:r>
          </a:p>
          <a:p>
            <a:r>
              <a:rPr lang="en-US" baseline="0" dirty="0" smtClean="0"/>
              <a:t>Is the morality of code.</a:t>
            </a:r>
          </a:p>
          <a:p>
            <a:endParaRPr lang="en-US" dirty="0"/>
          </a:p>
          <a:p>
            <a:r>
              <a:rPr lang="en-US" dirty="0" smtClean="0">
                <a:solidFill>
                  <a:srgbClr val="FF0000"/>
                </a:solidFill>
              </a:rPr>
              <a:t>NEXT: And before we go any further I want to be clear that I'm not here to lecture about my moral opinions or tell anyone what their moral opinions should be. </a:t>
            </a:r>
          </a:p>
        </p:txBody>
      </p:sp>
      <p:sp>
        <p:nvSpPr>
          <p:cNvPr id="4" name="Slide Number Placeholder 3"/>
          <p:cNvSpPr>
            <a:spLocks noGrp="1"/>
          </p:cNvSpPr>
          <p:nvPr>
            <p:ph type="sldNum" sz="quarter" idx="10"/>
          </p:nvPr>
        </p:nvSpPr>
        <p:spPr/>
        <p:txBody>
          <a:bodyPr/>
          <a:lstStyle/>
          <a:p>
            <a:fld id="{477DAD04-BB1D-014F-AFEB-BB177492DF22}" type="slidenum">
              <a:rPr lang="en-US" smtClean="0"/>
              <a:t>4</a:t>
            </a:fld>
            <a:endParaRPr lang="en-US"/>
          </a:p>
        </p:txBody>
      </p:sp>
    </p:spTree>
    <p:extLst>
      <p:ext uri="{BB962C8B-B14F-4D97-AF65-F5344CB8AC3E}">
        <p14:creationId xmlns:p14="http://schemas.microsoft.com/office/powerpoint/2010/main" val="216507076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1200" dirty="0">
                <a:latin typeface="Courier New" panose="02070309020205020404" pitchFamily="49" charset="0"/>
                <a:cs typeface="Courier New" panose="02070309020205020404" pitchFamily="49" charset="0"/>
              </a:rPr>
              <a:t>Use of this software for criminal purposes or to harass any individual for any reason is strictly prohibited.</a:t>
            </a:r>
          </a:p>
          <a:p>
            <a:endParaRPr lang="en-US" sz="1200" dirty="0" smtClean="0"/>
          </a:p>
          <a:p>
            <a:r>
              <a:rPr lang="en-US" sz="1200" dirty="0" smtClean="0"/>
              <a:t>Or another </a:t>
            </a:r>
            <a:r>
              <a:rPr lang="en-US" sz="1200" b="1" dirty="0" smtClean="0"/>
              <a:t>variation that is a personal favorite of mine</a:t>
            </a:r>
            <a:r>
              <a:rPr lang="en-US" sz="1200" dirty="0" smtClean="0"/>
              <a:t>…</a:t>
            </a:r>
          </a:p>
          <a:p>
            <a:endParaRPr lang="en-US"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t>NEXT: </a:t>
            </a:r>
            <a:r>
              <a:rPr lang="en-US" sz="1200" dirty="0" smtClean="0">
                <a:latin typeface="Courier New" panose="02070309020205020404" pitchFamily="49" charset="0"/>
                <a:cs typeface="Courier New" panose="02070309020205020404" pitchFamily="49" charset="0"/>
              </a:rPr>
              <a:t>Use of this software is strictly prohibited by any military or government intelligence agency or any contractor acting on the behalf of a military or government intelligence agency.</a:t>
            </a:r>
          </a:p>
          <a:p>
            <a:endParaRPr lang="en-US" sz="1200" dirty="0"/>
          </a:p>
        </p:txBody>
      </p:sp>
      <p:sp>
        <p:nvSpPr>
          <p:cNvPr id="4" name="Slide Number Placeholder 3"/>
          <p:cNvSpPr>
            <a:spLocks noGrp="1"/>
          </p:cNvSpPr>
          <p:nvPr>
            <p:ph type="sldNum" sz="quarter" idx="10"/>
          </p:nvPr>
        </p:nvSpPr>
        <p:spPr/>
        <p:txBody>
          <a:bodyPr/>
          <a:lstStyle/>
          <a:p>
            <a:fld id="{477DAD04-BB1D-014F-AFEB-BB177492DF22}" type="slidenum">
              <a:rPr lang="en-US" smtClean="0"/>
              <a:t>40</a:t>
            </a:fld>
            <a:endParaRPr lang="en-US"/>
          </a:p>
        </p:txBody>
      </p:sp>
    </p:spTree>
    <p:extLst>
      <p:ext uri="{BB962C8B-B14F-4D97-AF65-F5344CB8AC3E}">
        <p14:creationId xmlns:p14="http://schemas.microsoft.com/office/powerpoint/2010/main" val="24685523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sz="1200" dirty="0">
                <a:latin typeface="Courier New" panose="02070309020205020404" pitchFamily="49" charset="0"/>
                <a:cs typeface="Courier New" panose="02070309020205020404" pitchFamily="49" charset="0"/>
              </a:rPr>
              <a:t>Use of this software is strictly prohibited by any military or government intelligence agency or any contractor acting on the behalf of a military or government intelligence agency.</a:t>
            </a:r>
          </a:p>
          <a:p>
            <a:endParaRPr lang="en-US" sz="1200" dirty="0" smtClean="0"/>
          </a:p>
          <a:p>
            <a:pPr lvl="0"/>
            <a:r>
              <a:rPr lang="en-US" sz="1200" dirty="0"/>
              <a:t>But there’s a catch to this…</a:t>
            </a:r>
          </a:p>
          <a:p>
            <a:pPr lvl="0"/>
            <a:endParaRPr lang="en-US" sz="1200" dirty="0"/>
          </a:p>
          <a:p>
            <a:pPr lvl="0"/>
            <a:r>
              <a:rPr lang="en-US" sz="1200" dirty="0"/>
              <a:t>open source software means </a:t>
            </a:r>
            <a:r>
              <a:rPr lang="en-US" sz="1200" b="1" dirty="0"/>
              <a:t>open to everyone</a:t>
            </a:r>
            <a:r>
              <a:rPr lang="en-US" sz="1200" dirty="0"/>
              <a:t>. </a:t>
            </a:r>
          </a:p>
          <a:p>
            <a:pPr lvl="0"/>
            <a:r>
              <a:rPr lang="en-US" sz="1200" b="1" dirty="0"/>
              <a:t>Prohibiting</a:t>
            </a:r>
            <a:r>
              <a:rPr lang="en-US" sz="1200" dirty="0"/>
              <a:t> a group or class of people is </a:t>
            </a:r>
            <a:r>
              <a:rPr lang="en-US" sz="1200" b="1" dirty="0"/>
              <a:t>against the motives</a:t>
            </a:r>
            <a:r>
              <a:rPr lang="en-US" sz="1200" dirty="0"/>
              <a:t> of the open source movement. </a:t>
            </a:r>
          </a:p>
          <a:p>
            <a:pPr lvl="0"/>
            <a:r>
              <a:rPr lang="en-US" sz="1200" dirty="0"/>
              <a:t>And </a:t>
            </a:r>
            <a:r>
              <a:rPr lang="en-US" sz="1200" b="1" dirty="0"/>
              <a:t>by limiting your </a:t>
            </a:r>
            <a:r>
              <a:rPr lang="en-US" sz="1200" b="1" dirty="0" smtClean="0"/>
              <a:t>licenses</a:t>
            </a:r>
            <a:r>
              <a:rPr lang="en-US" sz="1200" dirty="0" smtClean="0"/>
              <a:t> </a:t>
            </a:r>
            <a:r>
              <a:rPr lang="en-US" sz="1200" dirty="0"/>
              <a:t>in such a manner, you are </a:t>
            </a:r>
            <a:r>
              <a:rPr lang="en-US" sz="1200" b="1" dirty="0"/>
              <a:t>violating the openness </a:t>
            </a:r>
            <a:r>
              <a:rPr lang="en-US" sz="1200" dirty="0"/>
              <a:t>of 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t>Also, </a:t>
            </a:r>
            <a:r>
              <a:rPr lang="en-US" sz="1200" b="1" dirty="0" smtClean="0"/>
              <a:t>modifying well know licenses</a:t>
            </a:r>
            <a:r>
              <a:rPr lang="en-US" sz="1200" dirty="0" smtClean="0"/>
              <a:t> </a:t>
            </a:r>
            <a:r>
              <a:rPr lang="en-US" sz="1200" b="1" dirty="0" smtClean="0"/>
              <a:t>may not be compatible with the license itself</a:t>
            </a:r>
            <a:r>
              <a:rPr lang="en-US" sz="1200" dirty="0" smtClean="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smtClean="0"/>
              <a:t>You will need to do some homework here</a:t>
            </a:r>
          </a:p>
          <a:p>
            <a:pPr lvl="0"/>
            <a:r>
              <a:rPr lang="en-US" sz="1200" dirty="0" smtClean="0"/>
              <a:t>You will need to find the license that best suits your project,</a:t>
            </a:r>
          </a:p>
          <a:p>
            <a:pPr lvl="0"/>
            <a:r>
              <a:rPr lang="en-US" sz="1200" dirty="0" smtClean="0"/>
              <a:t>And how </a:t>
            </a:r>
            <a:r>
              <a:rPr lang="en-US" sz="1200" b="1" u="sng" dirty="0" smtClean="0"/>
              <a:t>it</a:t>
            </a:r>
            <a:r>
              <a:rPr lang="en-US" sz="1200" dirty="0" smtClean="0"/>
              <a:t> can be modified to limit</a:t>
            </a:r>
          </a:p>
          <a:p>
            <a:pPr lvl="0"/>
            <a:r>
              <a:rPr lang="en-US" sz="1200" dirty="0" smtClean="0"/>
              <a:t>Against</a:t>
            </a:r>
            <a:r>
              <a:rPr lang="en-US" sz="1200" baseline="0" dirty="0" smtClean="0"/>
              <a:t> the kind of usage </a:t>
            </a:r>
            <a:r>
              <a:rPr lang="en-US" sz="1200" b="1" baseline="0" dirty="0" smtClean="0"/>
              <a:t>you deem</a:t>
            </a:r>
          </a:p>
          <a:p>
            <a:pPr lvl="0"/>
            <a:r>
              <a:rPr lang="en-US" sz="1200" b="1" baseline="0" dirty="0" smtClean="0"/>
              <a:t>Moral irresponsible</a:t>
            </a:r>
            <a:r>
              <a:rPr lang="en-US" sz="1200" baseline="0" dirty="0" smtClean="0"/>
              <a:t>.</a:t>
            </a:r>
          </a:p>
          <a:p>
            <a:pPr lvl="0"/>
            <a:endParaRPr lang="en-US" sz="1200" dirty="0" smtClean="0"/>
          </a:p>
          <a:p>
            <a:pPr lvl="0"/>
            <a:r>
              <a:rPr lang="en-US" sz="1200" dirty="0" smtClean="0"/>
              <a:t>[pause]</a:t>
            </a:r>
          </a:p>
          <a:p>
            <a:endParaRPr lang="en-US" dirty="0" smtClean="0"/>
          </a:p>
          <a:p>
            <a:pPr lvl="0"/>
            <a:r>
              <a:rPr lang="en-US" dirty="0" smtClean="0"/>
              <a:t>NEXT: So that’s it. </a:t>
            </a:r>
          </a:p>
          <a:p>
            <a:pPr lvl="0"/>
            <a:r>
              <a:rPr lang="en-US" dirty="0" smtClean="0"/>
              <a:t>In closing, let me break the rule I mentioned in the beginning </a:t>
            </a:r>
          </a:p>
          <a:p>
            <a:pPr lvl="0"/>
            <a:r>
              <a:rPr lang="en-US" dirty="0" smtClean="0"/>
              <a:t>about how I'm not trying to impose my moral opinions on anyone.</a:t>
            </a:r>
          </a:p>
          <a:p>
            <a:pPr lvl="0"/>
            <a:endParaRPr lang="en-US" sz="1200" dirty="0"/>
          </a:p>
          <a:p>
            <a:pPr lvl="0"/>
            <a:endParaRPr lang="en-US" sz="1200" dirty="0"/>
          </a:p>
          <a:p>
            <a:endParaRPr lang="en-US" sz="1200" dirty="0"/>
          </a:p>
        </p:txBody>
      </p:sp>
      <p:sp>
        <p:nvSpPr>
          <p:cNvPr id="4" name="Slide Number Placeholder 3"/>
          <p:cNvSpPr>
            <a:spLocks noGrp="1"/>
          </p:cNvSpPr>
          <p:nvPr>
            <p:ph type="sldNum" sz="quarter" idx="10"/>
          </p:nvPr>
        </p:nvSpPr>
        <p:spPr/>
        <p:txBody>
          <a:bodyPr/>
          <a:lstStyle/>
          <a:p>
            <a:fld id="{477DAD04-BB1D-014F-AFEB-BB177492DF22}" type="slidenum">
              <a:rPr lang="en-US" smtClean="0"/>
              <a:t>41</a:t>
            </a:fld>
            <a:endParaRPr lang="en-US"/>
          </a:p>
        </p:txBody>
      </p:sp>
    </p:spTree>
    <p:extLst>
      <p:ext uri="{BB962C8B-B14F-4D97-AF65-F5344CB8AC3E}">
        <p14:creationId xmlns:p14="http://schemas.microsoft.com/office/powerpoint/2010/main" val="41731207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In closing, let me break the rule I mentioned in the beginning </a:t>
            </a:r>
          </a:p>
          <a:p>
            <a:pPr lvl="0"/>
            <a:r>
              <a:rPr lang="en-US" dirty="0"/>
              <a:t>about how I'm not trying to impose my moral opinions on anyone.</a:t>
            </a:r>
          </a:p>
          <a:p>
            <a:pPr lvl="0"/>
            <a:endParaRPr lang="en-US" dirty="0"/>
          </a:p>
          <a:p>
            <a:pPr lvl="0"/>
            <a:r>
              <a:rPr lang="en-US" dirty="0"/>
              <a:t>I'm going to give you one moral opinion of mine…</a:t>
            </a:r>
          </a:p>
          <a:p>
            <a:pPr lvl="0"/>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I believe we have a moral responsibility to examine our code to ensure that it is being used in a fashion that is morally consistent with our intended design.</a:t>
            </a:r>
          </a:p>
          <a:p>
            <a:pPr lvl="0"/>
            <a:endParaRPr lang="en-US" dirty="0"/>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42</a:t>
            </a:fld>
            <a:endParaRPr lang="en-US"/>
          </a:p>
        </p:txBody>
      </p:sp>
    </p:spTree>
    <p:extLst>
      <p:ext uri="{BB962C8B-B14F-4D97-AF65-F5344CB8AC3E}">
        <p14:creationId xmlns:p14="http://schemas.microsoft.com/office/powerpoint/2010/main" val="40963727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I believe we have a </a:t>
            </a:r>
            <a:r>
              <a:rPr lang="en-US" b="1" u="sng" dirty="0"/>
              <a:t>moral responsibility</a:t>
            </a:r>
            <a:r>
              <a:rPr lang="en-US" dirty="0"/>
              <a:t> </a:t>
            </a:r>
            <a:endParaRPr lang="en-US" dirty="0" smtClean="0"/>
          </a:p>
          <a:p>
            <a:pPr lvl="0"/>
            <a:r>
              <a:rPr lang="en-US" dirty="0" smtClean="0"/>
              <a:t>to </a:t>
            </a:r>
            <a:r>
              <a:rPr lang="en-US" dirty="0"/>
              <a:t>examine </a:t>
            </a:r>
            <a:r>
              <a:rPr lang="en-US" b="1" dirty="0"/>
              <a:t>our code</a:t>
            </a:r>
            <a:r>
              <a:rPr lang="en-US" dirty="0"/>
              <a:t> to </a:t>
            </a:r>
            <a:r>
              <a:rPr lang="en-US" b="1" dirty="0"/>
              <a:t>ensure</a:t>
            </a:r>
            <a:r>
              <a:rPr lang="en-US" dirty="0"/>
              <a:t> that it is being used </a:t>
            </a:r>
            <a:endParaRPr lang="en-US" dirty="0" smtClean="0"/>
          </a:p>
          <a:p>
            <a:pPr lvl="0"/>
            <a:r>
              <a:rPr lang="en-US" dirty="0" smtClean="0"/>
              <a:t>in </a:t>
            </a:r>
            <a:r>
              <a:rPr lang="en-US" dirty="0"/>
              <a:t>a fashion that is </a:t>
            </a:r>
            <a:r>
              <a:rPr lang="en-US" b="1" dirty="0"/>
              <a:t>morally consistent with our intended design</a:t>
            </a:r>
            <a:r>
              <a:rPr lang="en-US" dirty="0"/>
              <a:t>.</a:t>
            </a:r>
          </a:p>
          <a:p>
            <a:pPr lvl="0"/>
            <a:endParaRPr lang="en-US" dirty="0"/>
          </a:p>
          <a:p>
            <a:pPr lvl="0"/>
            <a:r>
              <a:rPr lang="en-US" dirty="0"/>
              <a:t>We achieve this by examining </a:t>
            </a:r>
          </a:p>
          <a:p>
            <a:pPr lvl="0"/>
            <a:endParaRPr lang="en-US" dirty="0"/>
          </a:p>
          <a:p>
            <a:pPr lvl="0"/>
            <a:r>
              <a:rPr lang="en-US" dirty="0"/>
              <a:t>our intent</a:t>
            </a:r>
          </a:p>
          <a:p>
            <a:pPr lvl="0"/>
            <a:r>
              <a:rPr lang="en-US" dirty="0" smtClean="0"/>
              <a:t>The </a:t>
            </a:r>
            <a:r>
              <a:rPr lang="en-US" dirty="0"/>
              <a:t>intent of our users</a:t>
            </a:r>
          </a:p>
          <a:p>
            <a:pPr lvl="0"/>
            <a:r>
              <a:rPr lang="en-US" dirty="0" smtClean="0"/>
              <a:t>The </a:t>
            </a:r>
            <a:r>
              <a:rPr lang="en-US" dirty="0"/>
              <a:t>target of our users</a:t>
            </a:r>
          </a:p>
          <a:p>
            <a:pPr lvl="0"/>
            <a:r>
              <a:rPr lang="en-US" dirty="0" smtClean="0"/>
              <a:t>And </a:t>
            </a:r>
            <a:r>
              <a:rPr lang="en-US" dirty="0"/>
              <a:t>our responsibilities to those targets.</a:t>
            </a:r>
          </a:p>
          <a:p>
            <a:pPr lvl="0"/>
            <a:endParaRPr lang="en-US" dirty="0"/>
          </a:p>
          <a:p>
            <a:pPr defTabSz="931774">
              <a:defRPr/>
            </a:pPr>
            <a:r>
              <a:rPr lang="en-US" dirty="0"/>
              <a:t>And it is through the </a:t>
            </a:r>
            <a:r>
              <a:rPr lang="en-US" b="1" dirty="0"/>
              <a:t>answers</a:t>
            </a:r>
            <a:r>
              <a:rPr lang="en-US" dirty="0"/>
              <a:t> to these </a:t>
            </a:r>
            <a:r>
              <a:rPr lang="en-US" b="1" dirty="0"/>
              <a:t>questions</a:t>
            </a:r>
            <a:r>
              <a:rPr lang="en-US" dirty="0"/>
              <a:t> </a:t>
            </a:r>
          </a:p>
          <a:p>
            <a:pPr defTabSz="931774">
              <a:defRPr/>
            </a:pPr>
            <a:r>
              <a:rPr lang="en-US" dirty="0"/>
              <a:t>that we </a:t>
            </a:r>
            <a:r>
              <a:rPr lang="en-US" b="1" dirty="0" smtClean="0"/>
              <a:t>understand</a:t>
            </a:r>
            <a:r>
              <a:rPr lang="en-US" dirty="0" smtClean="0"/>
              <a:t> </a:t>
            </a:r>
            <a:r>
              <a:rPr lang="en-US" dirty="0"/>
              <a:t>how our code </a:t>
            </a:r>
            <a:r>
              <a:rPr lang="en-US" b="1" dirty="0"/>
              <a:t>effects</a:t>
            </a:r>
            <a:r>
              <a:rPr lang="en-US" dirty="0"/>
              <a:t> </a:t>
            </a:r>
            <a:r>
              <a:rPr lang="en-US" b="1" dirty="0"/>
              <a:t>others</a:t>
            </a:r>
            <a:r>
              <a:rPr lang="en-US" dirty="0"/>
              <a:t> </a:t>
            </a:r>
          </a:p>
          <a:p>
            <a:pPr defTabSz="931774">
              <a:defRPr/>
            </a:pPr>
            <a:r>
              <a:rPr lang="en-US" dirty="0"/>
              <a:t>and what we can do to </a:t>
            </a:r>
            <a:r>
              <a:rPr lang="en-US" b="1" dirty="0"/>
              <a:t>ensure</a:t>
            </a:r>
            <a:r>
              <a:rPr lang="en-US" dirty="0"/>
              <a:t> a </a:t>
            </a:r>
            <a:r>
              <a:rPr lang="en-US" b="1" dirty="0"/>
              <a:t>better world</a:t>
            </a:r>
            <a:r>
              <a:rPr lang="en-US" dirty="0"/>
              <a:t>.</a:t>
            </a:r>
          </a:p>
          <a:p>
            <a:pPr defTabSz="931774">
              <a:defRPr/>
            </a:pPr>
            <a:endParaRPr lang="en-US" dirty="0"/>
          </a:p>
          <a:p>
            <a:pPr defTabSz="931774">
              <a:defRPr/>
            </a:pPr>
            <a:r>
              <a:rPr lang="en-US" dirty="0"/>
              <a:t>[Pause</a:t>
            </a:r>
            <a:r>
              <a:rPr lang="en-US" dirty="0" smtClean="0"/>
              <a:t>]</a:t>
            </a:r>
          </a:p>
          <a:p>
            <a:pPr defTabSz="931774">
              <a:defRPr/>
            </a:pPr>
            <a:endParaRPr lang="en-US" dirty="0" smtClean="0"/>
          </a:p>
          <a:p>
            <a:pPr marL="0" marR="0" lvl="0" indent="0" algn="l" defTabSz="931774" rtl="0" eaLnBrk="1" fontAlgn="auto" latinLnBrk="0" hangingPunct="1">
              <a:lnSpc>
                <a:spcPct val="100000"/>
              </a:lnSpc>
              <a:spcBef>
                <a:spcPts val="0"/>
              </a:spcBef>
              <a:spcAft>
                <a:spcPts val="0"/>
              </a:spcAft>
              <a:buClrTx/>
              <a:buSzTx/>
              <a:buFontTx/>
              <a:buNone/>
              <a:tabLst/>
              <a:defRPr/>
            </a:pPr>
            <a:r>
              <a:rPr lang="en-US" dirty="0" smtClean="0"/>
              <a:t>NEXT: My name is Glen Goodwin.</a:t>
            </a:r>
          </a:p>
          <a:p>
            <a:pPr defTabSz="931774">
              <a:defRPr/>
            </a:pPr>
            <a:endParaRPr lang="en-US" dirty="0"/>
          </a:p>
          <a:p>
            <a:pPr lvl="0"/>
            <a:endParaRPr lang="en-US" dirty="0"/>
          </a:p>
          <a:p>
            <a:pPr lvl="0"/>
            <a:endParaRPr lang="en-US" dirty="0"/>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43</a:t>
            </a:fld>
            <a:endParaRPr lang="en-US"/>
          </a:p>
        </p:txBody>
      </p:sp>
    </p:spTree>
    <p:extLst>
      <p:ext uri="{BB962C8B-B14F-4D97-AF65-F5344CB8AC3E}">
        <p14:creationId xmlns:p14="http://schemas.microsoft.com/office/powerpoint/2010/main" val="292888966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smtClean="0"/>
              <a:t>My </a:t>
            </a:r>
            <a:r>
              <a:rPr lang="en-US" dirty="0"/>
              <a:t>name is Glen Goodwin.</a:t>
            </a:r>
          </a:p>
          <a:p>
            <a:pPr lvl="0"/>
            <a:endParaRPr lang="en-US" dirty="0"/>
          </a:p>
          <a:p>
            <a:pPr lvl="0"/>
            <a:r>
              <a:rPr lang="en-US" dirty="0"/>
              <a:t>I work for SAS </a:t>
            </a:r>
            <a:r>
              <a:rPr lang="en-US" dirty="0" err="1"/>
              <a:t>Institue</a:t>
            </a:r>
            <a:r>
              <a:rPr lang="en-US" dirty="0"/>
              <a:t>.</a:t>
            </a:r>
          </a:p>
          <a:p>
            <a:pPr lvl="0"/>
            <a:endParaRPr lang="en-US" dirty="0"/>
          </a:p>
          <a:p>
            <a:pPr lvl="0"/>
            <a:r>
              <a:rPr lang="en-US" dirty="0"/>
              <a:t>You can find me at </a:t>
            </a:r>
            <a:r>
              <a:rPr lang="en-US" dirty="0" smtClean="0"/>
              <a:t>these places on the internet.</a:t>
            </a:r>
            <a:endParaRPr lang="en-US" dirty="0"/>
          </a:p>
          <a:p>
            <a:pPr lvl="0"/>
            <a:endParaRPr lang="en-US" dirty="0"/>
          </a:p>
          <a:p>
            <a:pPr lvl="0"/>
            <a:r>
              <a:rPr lang="en-US" dirty="0" smtClean="0"/>
              <a:t>And…</a:t>
            </a:r>
          </a:p>
          <a:p>
            <a:pPr lvl="0"/>
            <a:r>
              <a:rPr lang="en-US" dirty="0" smtClean="0"/>
              <a:t>I </a:t>
            </a:r>
            <a:r>
              <a:rPr lang="en-US" dirty="0"/>
              <a:t>hope I’ve given you a little bit to think about </a:t>
            </a:r>
            <a:endParaRPr lang="en-US" dirty="0" smtClean="0"/>
          </a:p>
          <a:p>
            <a:pPr lvl="0"/>
            <a:r>
              <a:rPr lang="en-US" dirty="0" smtClean="0"/>
              <a:t>And</a:t>
            </a:r>
            <a:r>
              <a:rPr lang="en-US" baseline="0" dirty="0" smtClean="0"/>
              <a:t> </a:t>
            </a:r>
            <a:r>
              <a:rPr lang="en-US" dirty="0" smtClean="0"/>
              <a:t>That in the future </a:t>
            </a:r>
          </a:p>
          <a:p>
            <a:pPr lvl="0"/>
            <a:r>
              <a:rPr lang="en-US" dirty="0" smtClean="0"/>
              <a:t>you will take the time to consider</a:t>
            </a:r>
            <a:r>
              <a:rPr lang="en-US" baseline="0" dirty="0" smtClean="0"/>
              <a:t> </a:t>
            </a:r>
          </a:p>
          <a:p>
            <a:pPr lvl="0"/>
            <a:r>
              <a:rPr lang="en-US" baseline="0" dirty="0" smtClean="0"/>
              <a:t>the moral consequences </a:t>
            </a:r>
          </a:p>
          <a:p>
            <a:pPr lvl="0"/>
            <a:r>
              <a:rPr lang="en-US" baseline="0" dirty="0" smtClean="0"/>
              <a:t>of the code </a:t>
            </a:r>
            <a:r>
              <a:rPr lang="en-US" b="1" baseline="0" dirty="0" smtClean="0"/>
              <a:t>that </a:t>
            </a:r>
            <a:r>
              <a:rPr lang="en-US" b="1" u="sng" baseline="0" dirty="0" smtClean="0"/>
              <a:t>you</a:t>
            </a:r>
            <a:r>
              <a:rPr lang="en-US" b="1" baseline="0" dirty="0" smtClean="0"/>
              <a:t> write</a:t>
            </a:r>
            <a:r>
              <a:rPr lang="en-US" baseline="0" dirty="0" smtClean="0"/>
              <a:t>.</a:t>
            </a:r>
            <a:endParaRPr lang="en-US" dirty="0"/>
          </a:p>
          <a:p>
            <a:pPr lvl="0"/>
            <a:endParaRPr lang="en-US" dirty="0" smtClean="0"/>
          </a:p>
          <a:p>
            <a:pPr lvl="0"/>
            <a:r>
              <a:rPr lang="en-US" dirty="0" smtClean="0"/>
              <a:t>Thank</a:t>
            </a:r>
            <a:r>
              <a:rPr lang="en-US" baseline="0" dirty="0" smtClean="0"/>
              <a:t> you.</a:t>
            </a:r>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44</a:t>
            </a:fld>
            <a:endParaRPr lang="en-US"/>
          </a:p>
        </p:txBody>
      </p:sp>
    </p:spTree>
    <p:extLst>
      <p:ext uri="{BB962C8B-B14F-4D97-AF65-F5344CB8AC3E}">
        <p14:creationId xmlns:p14="http://schemas.microsoft.com/office/powerpoint/2010/main" val="16965299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smtClean="0"/>
              <a:t>END</a:t>
            </a:r>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45</a:t>
            </a:fld>
            <a:endParaRPr lang="en-US"/>
          </a:p>
        </p:txBody>
      </p:sp>
    </p:spTree>
    <p:extLst>
      <p:ext uri="{BB962C8B-B14F-4D97-AF65-F5344CB8AC3E}">
        <p14:creationId xmlns:p14="http://schemas.microsoft.com/office/powerpoint/2010/main" val="16070236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46</a:t>
            </a:fld>
            <a:endParaRPr lang="en-US"/>
          </a:p>
        </p:txBody>
      </p:sp>
    </p:spTree>
    <p:extLst>
      <p:ext uri="{BB962C8B-B14F-4D97-AF65-F5344CB8AC3E}">
        <p14:creationId xmlns:p14="http://schemas.microsoft.com/office/powerpoint/2010/main" val="37248185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before we go any further </a:t>
            </a:r>
            <a:endParaRPr lang="en-US" dirty="0" smtClean="0"/>
          </a:p>
          <a:p>
            <a:r>
              <a:rPr lang="en-US" dirty="0" smtClean="0"/>
              <a:t>I </a:t>
            </a:r>
            <a:r>
              <a:rPr lang="en-US" dirty="0"/>
              <a:t>want to be </a:t>
            </a:r>
            <a:r>
              <a:rPr lang="en-US" b="1" dirty="0"/>
              <a:t>clear</a:t>
            </a:r>
            <a:r>
              <a:rPr lang="en-US" dirty="0"/>
              <a:t> that I'm </a:t>
            </a:r>
            <a:r>
              <a:rPr lang="en-US" b="1" dirty="0"/>
              <a:t>not here to lecture about my moral opinions </a:t>
            </a:r>
            <a:endParaRPr lang="en-US" b="1" dirty="0" smtClean="0"/>
          </a:p>
          <a:p>
            <a:r>
              <a:rPr lang="en-US" dirty="0" smtClean="0"/>
              <a:t>or </a:t>
            </a:r>
            <a:r>
              <a:rPr lang="en-US" dirty="0"/>
              <a:t>tell anyone </a:t>
            </a:r>
            <a:r>
              <a:rPr lang="en-US" b="1" dirty="0"/>
              <a:t>what their moral opinions </a:t>
            </a:r>
            <a:r>
              <a:rPr lang="en-US" dirty="0"/>
              <a:t>should be.</a:t>
            </a:r>
            <a:r>
              <a:rPr lang="en-US" dirty="0" smtClean="0"/>
              <a:t> </a:t>
            </a:r>
          </a:p>
          <a:p>
            <a:endParaRPr lang="en-US" dirty="0"/>
          </a:p>
          <a:p>
            <a:r>
              <a:rPr lang="en-US" dirty="0"/>
              <a:t>Instead I'm here to </a:t>
            </a:r>
            <a:r>
              <a:rPr lang="en-US" b="1" dirty="0"/>
              <a:t>talk about the idea </a:t>
            </a:r>
            <a:endParaRPr lang="en-US" b="1" dirty="0" smtClean="0"/>
          </a:p>
          <a:p>
            <a:r>
              <a:rPr lang="en-US" dirty="0" smtClean="0"/>
              <a:t>that </a:t>
            </a:r>
            <a:r>
              <a:rPr lang="en-US" dirty="0"/>
              <a:t>we, as software engineers, </a:t>
            </a:r>
            <a:endParaRPr lang="en-US" dirty="0" smtClean="0"/>
          </a:p>
          <a:p>
            <a:r>
              <a:rPr lang="en-US" b="1" dirty="0" smtClean="0"/>
              <a:t>need </a:t>
            </a:r>
            <a:r>
              <a:rPr lang="en-US" b="1" dirty="0"/>
              <a:t>to take the time to consider our moral opinions, </a:t>
            </a:r>
            <a:endParaRPr lang="en-US" b="1" dirty="0" smtClean="0"/>
          </a:p>
          <a:p>
            <a:r>
              <a:rPr lang="en-US" dirty="0" smtClean="0"/>
              <a:t>whatever </a:t>
            </a:r>
            <a:r>
              <a:rPr lang="en-US" dirty="0"/>
              <a:t>they may be, </a:t>
            </a:r>
            <a:endParaRPr lang="en-US" dirty="0" smtClean="0"/>
          </a:p>
          <a:p>
            <a:r>
              <a:rPr lang="en-US" dirty="0" smtClean="0"/>
              <a:t>before </a:t>
            </a:r>
            <a:r>
              <a:rPr lang="en-US" dirty="0"/>
              <a:t>and after we write our code.</a:t>
            </a:r>
            <a:r>
              <a:rPr lang="en-US" dirty="0" smtClean="0"/>
              <a:t> </a:t>
            </a:r>
          </a:p>
          <a:p>
            <a:endParaRPr lang="en-US" dirty="0"/>
          </a:p>
          <a:p>
            <a:r>
              <a:rPr lang="en-US" dirty="0" smtClean="0"/>
              <a:t>My </a:t>
            </a:r>
            <a:r>
              <a:rPr lang="en-US" dirty="0"/>
              <a:t>goal isn't to tell you what to do, </a:t>
            </a:r>
            <a:endParaRPr lang="en-US" dirty="0" smtClean="0"/>
          </a:p>
          <a:p>
            <a:r>
              <a:rPr lang="en-US" dirty="0" smtClean="0"/>
              <a:t>but </a:t>
            </a:r>
            <a:r>
              <a:rPr lang="en-US" dirty="0"/>
              <a:t>to help you find the way to </a:t>
            </a:r>
            <a:r>
              <a:rPr lang="en-US" b="1" dirty="0"/>
              <a:t>make your own moral decisions regarding your code</a:t>
            </a:r>
            <a:r>
              <a:rPr lang="en-US" dirty="0"/>
              <a:t>.</a:t>
            </a:r>
          </a:p>
          <a:p>
            <a:endParaRPr lang="en-US" dirty="0"/>
          </a:p>
          <a:p>
            <a:r>
              <a:rPr lang="en-US" dirty="0"/>
              <a:t>Okay, So what do I mean when I say morality of code.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That is to say, what morality does a block of code have?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5</a:t>
            </a:fld>
            <a:endParaRPr lang="en-US"/>
          </a:p>
        </p:txBody>
      </p:sp>
    </p:spTree>
    <p:extLst>
      <p:ext uri="{BB962C8B-B14F-4D97-AF65-F5344CB8AC3E}">
        <p14:creationId xmlns:p14="http://schemas.microsoft.com/office/powerpoint/2010/main" val="12203336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is to say, what morality does a block of code have?</a:t>
            </a:r>
            <a:r>
              <a:rPr lang="en-US" dirty="0" smtClean="0"/>
              <a:t> </a:t>
            </a:r>
          </a:p>
          <a:p>
            <a:endParaRPr lang="en-US" dirty="0"/>
          </a:p>
          <a:p>
            <a:r>
              <a:rPr lang="en-US" dirty="0"/>
              <a:t>Of course you might say, </a:t>
            </a:r>
            <a:endParaRPr lang="en-US" dirty="0" smtClean="0"/>
          </a:p>
          <a:p>
            <a:r>
              <a:rPr lang="en-US" b="1" dirty="0" smtClean="0"/>
              <a:t>code </a:t>
            </a:r>
            <a:r>
              <a:rPr lang="en-US" b="1" dirty="0"/>
              <a:t>has no morality</a:t>
            </a:r>
            <a:r>
              <a:rPr lang="en-US" dirty="0"/>
              <a:t>, </a:t>
            </a:r>
            <a:endParaRPr lang="en-US" dirty="0" smtClean="0"/>
          </a:p>
          <a:p>
            <a:r>
              <a:rPr lang="en-US" dirty="0" smtClean="0"/>
              <a:t>it's </a:t>
            </a:r>
            <a:r>
              <a:rPr lang="en-US" dirty="0"/>
              <a:t>not human. </a:t>
            </a:r>
            <a:endParaRPr lang="en-US" dirty="0" smtClean="0"/>
          </a:p>
          <a:p>
            <a:r>
              <a:rPr lang="en-US" dirty="0" smtClean="0"/>
              <a:t>Its incapable of morality</a:t>
            </a:r>
            <a:endParaRPr lang="en-US" dirty="0"/>
          </a:p>
          <a:p>
            <a:endParaRPr lang="en-US" dirty="0"/>
          </a:p>
          <a:p>
            <a:r>
              <a:rPr lang="en-US" dirty="0"/>
              <a:t>It's </a:t>
            </a:r>
            <a:r>
              <a:rPr lang="en-US" dirty="0" smtClean="0"/>
              <a:t>just </a:t>
            </a:r>
            <a:r>
              <a:rPr lang="en-US" dirty="0"/>
              <a:t>bits</a:t>
            </a:r>
            <a:r>
              <a:rPr lang="en-US" dirty="0" smtClean="0"/>
              <a:t>.</a:t>
            </a:r>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And I agree with you.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6</a:t>
            </a:fld>
            <a:endParaRPr lang="en-US"/>
          </a:p>
        </p:txBody>
      </p:sp>
    </p:spTree>
    <p:extLst>
      <p:ext uri="{BB962C8B-B14F-4D97-AF65-F5344CB8AC3E}">
        <p14:creationId xmlns:p14="http://schemas.microsoft.com/office/powerpoint/2010/main" val="37036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 agree with you.</a:t>
            </a:r>
            <a:r>
              <a:rPr lang="en-US" dirty="0" smtClean="0"/>
              <a:t> </a:t>
            </a:r>
          </a:p>
          <a:p>
            <a:endParaRPr lang="en-US" dirty="0"/>
          </a:p>
          <a:p>
            <a:r>
              <a:rPr lang="en-US" dirty="0"/>
              <a:t>Bits are not the problem, </a:t>
            </a:r>
          </a:p>
          <a:p>
            <a:endParaRPr lang="en-US" dirty="0"/>
          </a:p>
          <a:p>
            <a:r>
              <a:rPr lang="en-US" dirty="0"/>
              <a:t>It's what you do with the bits.</a:t>
            </a:r>
          </a:p>
          <a:p>
            <a:r>
              <a:rPr lang="en-US" dirty="0" smtClean="0"/>
              <a:t>Morality of </a:t>
            </a:r>
            <a:r>
              <a:rPr lang="en-US" dirty="0"/>
              <a:t>code isn't about whether or not the bits in and of themselves are moral. </a:t>
            </a: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Instead it's about how those bits are used.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7</a:t>
            </a:fld>
            <a:endParaRPr lang="en-US"/>
          </a:p>
        </p:txBody>
      </p:sp>
    </p:spTree>
    <p:extLst>
      <p:ext uri="{BB962C8B-B14F-4D97-AF65-F5344CB8AC3E}">
        <p14:creationId xmlns:p14="http://schemas.microsoft.com/office/powerpoint/2010/main" val="9193915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it's about how those bits are used.</a:t>
            </a:r>
            <a:r>
              <a:rPr lang="en-US" dirty="0" smtClean="0"/>
              <a:t> </a:t>
            </a:r>
          </a:p>
          <a:p>
            <a:r>
              <a:rPr lang="en-US" dirty="0" smtClean="0"/>
              <a:t>It's </a:t>
            </a:r>
            <a:r>
              <a:rPr lang="en-US" dirty="0"/>
              <a:t>about what our intent is in aligning those bits into certain patterns.</a:t>
            </a:r>
          </a:p>
          <a:p>
            <a:endParaRPr lang="en-US" dirty="0"/>
          </a:p>
          <a:p>
            <a:r>
              <a:rPr lang="en-US" dirty="0"/>
              <a:t>It's about understanding what happens </a:t>
            </a:r>
            <a:endParaRPr lang="en-US" dirty="0" smtClean="0"/>
          </a:p>
          <a:p>
            <a:r>
              <a:rPr lang="en-US" dirty="0" smtClean="0"/>
              <a:t>when </a:t>
            </a:r>
            <a:r>
              <a:rPr lang="en-US" dirty="0"/>
              <a:t>other people consume our code</a:t>
            </a:r>
            <a:r>
              <a:rPr lang="en-US" dirty="0" smtClean="0"/>
              <a: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NEXT: And how our own personal morality shapes the code itself.</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8</a:t>
            </a:fld>
            <a:endParaRPr lang="en-US"/>
          </a:p>
        </p:txBody>
      </p:sp>
    </p:spTree>
    <p:extLst>
      <p:ext uri="{BB962C8B-B14F-4D97-AF65-F5344CB8AC3E}">
        <p14:creationId xmlns:p14="http://schemas.microsoft.com/office/powerpoint/2010/main" val="29586238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how our </a:t>
            </a:r>
            <a:r>
              <a:rPr lang="en-US" b="1" dirty="0"/>
              <a:t>own personal morality shapes </a:t>
            </a:r>
            <a:r>
              <a:rPr lang="en-US" dirty="0"/>
              <a:t>the code itself.</a:t>
            </a:r>
          </a:p>
          <a:p>
            <a:endParaRPr lang="en-US" dirty="0" smtClean="0"/>
          </a:p>
          <a:p>
            <a:r>
              <a:rPr lang="en-US" dirty="0" smtClean="0"/>
              <a:t>[pause]</a:t>
            </a:r>
          </a:p>
          <a:p>
            <a:endParaRPr lang="en-US" dirty="0"/>
          </a:p>
          <a:p>
            <a:r>
              <a:rPr lang="en-US" dirty="0"/>
              <a:t>So </a:t>
            </a:r>
            <a:r>
              <a:rPr lang="en-US" dirty="0" smtClean="0"/>
              <a:t>here </a:t>
            </a:r>
            <a:r>
              <a:rPr lang="en-US" dirty="0"/>
              <a:t>is </a:t>
            </a:r>
            <a:r>
              <a:rPr lang="en-US" dirty="0" smtClean="0"/>
              <a:t>the </a:t>
            </a:r>
            <a:r>
              <a:rPr lang="en-US" b="1" dirty="0" smtClean="0"/>
              <a:t>starting </a:t>
            </a:r>
            <a:r>
              <a:rPr lang="en-US" b="1" dirty="0"/>
              <a:t>definition </a:t>
            </a:r>
            <a:r>
              <a:rPr lang="en-US" dirty="0"/>
              <a:t>I suggest we use</a:t>
            </a:r>
            <a:r>
              <a:rPr lang="en-US" dirty="0" smtClean="0"/>
              <a:t>...</a:t>
            </a:r>
          </a:p>
          <a:p>
            <a:endParaRPr lang="en-US" dirty="0" smtClean="0"/>
          </a:p>
          <a:p>
            <a:r>
              <a:rPr lang="en-US" dirty="0" smtClean="0"/>
              <a:t>NEXT: Morality of code is about understanding the </a:t>
            </a:r>
            <a:r>
              <a:rPr lang="en-US" u="sng" dirty="0" smtClean="0"/>
              <a:t>moral consequences</a:t>
            </a:r>
            <a:r>
              <a:rPr lang="en-US" dirty="0" smtClean="0"/>
              <a:t> </a:t>
            </a:r>
          </a:p>
          <a:p>
            <a:r>
              <a:rPr lang="en-US" dirty="0" smtClean="0"/>
              <a:t>of what happens when someone </a:t>
            </a:r>
            <a:r>
              <a:rPr lang="en-US" u="sng" dirty="0" smtClean="0"/>
              <a:t>executes or reads</a:t>
            </a:r>
            <a:r>
              <a:rPr lang="en-US" dirty="0" smtClean="0"/>
              <a:t> our code. </a:t>
            </a:r>
          </a:p>
          <a:p>
            <a:endParaRPr lang="en-US" dirty="0"/>
          </a:p>
        </p:txBody>
      </p:sp>
      <p:sp>
        <p:nvSpPr>
          <p:cNvPr id="4" name="Slide Number Placeholder 3"/>
          <p:cNvSpPr>
            <a:spLocks noGrp="1"/>
          </p:cNvSpPr>
          <p:nvPr>
            <p:ph type="sldNum" sz="quarter" idx="10"/>
          </p:nvPr>
        </p:nvSpPr>
        <p:spPr/>
        <p:txBody>
          <a:bodyPr/>
          <a:lstStyle/>
          <a:p>
            <a:fld id="{477DAD04-BB1D-014F-AFEB-BB177492DF22}" type="slidenum">
              <a:rPr lang="en-US" smtClean="0"/>
              <a:t>9</a:t>
            </a:fld>
            <a:endParaRPr lang="en-US"/>
          </a:p>
        </p:txBody>
      </p:sp>
    </p:spTree>
    <p:extLst>
      <p:ext uri="{BB962C8B-B14F-4D97-AF65-F5344CB8AC3E}">
        <p14:creationId xmlns:p14="http://schemas.microsoft.com/office/powerpoint/2010/main" val="28809657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Eyecandy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4693088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518054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p:nvPr>
        </p:nvSpPr>
        <p:spPr>
          <a:xfrm>
            <a:off x="635732" y="539932"/>
            <a:ext cx="9409981" cy="814544"/>
          </a:xfrm>
        </p:spPr>
        <p:txBody>
          <a:bodyPr/>
          <a:lstStyle>
            <a:lvl1pPr>
              <a:defRPr>
                <a:solidFill>
                  <a:schemeClr val="bg1"/>
                </a:solidFill>
                <a:latin typeface="Open Sans" charset="0"/>
                <a:ea typeface="Open Sans" charset="0"/>
                <a:cs typeface="Open Sans" charset="0"/>
              </a:defRPr>
            </a:lvl1pPr>
          </a:lstStyle>
          <a:p>
            <a:endParaRPr lang="en-US" dirty="0"/>
          </a:p>
        </p:txBody>
      </p:sp>
      <p:sp>
        <p:nvSpPr>
          <p:cNvPr id="8" name="Content Placeholder 3"/>
          <p:cNvSpPr>
            <a:spLocks noGrp="1"/>
          </p:cNvSpPr>
          <p:nvPr>
            <p:ph idx="1"/>
          </p:nvPr>
        </p:nvSpPr>
        <p:spPr>
          <a:xfrm>
            <a:off x="635732" y="2363638"/>
            <a:ext cx="10906411" cy="3906497"/>
          </a:xfrm>
        </p:spPr>
        <p:txBody>
          <a:bodyPr/>
          <a:lstStyle>
            <a:lvl1pPr>
              <a:buClr>
                <a:srgbClr val="669B64"/>
              </a:buClr>
              <a:defRPr>
                <a:latin typeface="Open Sans" charset="0"/>
                <a:ea typeface="Open Sans" charset="0"/>
                <a:cs typeface="Open Sans" charset="0"/>
              </a:defRPr>
            </a:lvl1pPr>
          </a:lstStyle>
          <a:p>
            <a:endParaRPr lang="en-US" dirty="0"/>
          </a:p>
        </p:txBody>
      </p:sp>
    </p:spTree>
    <p:extLst>
      <p:ext uri="{BB962C8B-B14F-4D97-AF65-F5344CB8AC3E}">
        <p14:creationId xmlns:p14="http://schemas.microsoft.com/office/powerpoint/2010/main" val="154038342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CA"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A2A839-544D-694A-91E2-30B4A7989488}" type="datetimeFigureOut">
              <a:rPr lang="en-US" smtClean="0"/>
              <a:t>11/30/2016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E51C1A-9290-E845-B0C2-5739AA70BA17}" type="slidenum">
              <a:rPr lang="en-US" smtClean="0"/>
              <a:t>‹#›</a:t>
            </a:fld>
            <a:endParaRPr lang="en-US"/>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89190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lnSpcReduction="10000"/>
          </a:bodyPr>
          <a:lstStyle/>
          <a:p>
            <a:pPr marL="0" indent="0">
              <a:buNone/>
            </a:pPr>
            <a:r>
              <a:rPr lang="en" sz="5400" dirty="0">
                <a:latin typeface="Courier New"/>
                <a:ea typeface="Courier New"/>
                <a:cs typeface="Courier New"/>
                <a:sym typeface="Courier New"/>
              </a:rPr>
              <a:t>Morality of code is </a:t>
            </a:r>
            <a:endParaRPr lang="en" sz="5400" dirty="0" smtClean="0">
              <a:latin typeface="Courier New"/>
              <a:ea typeface="Courier New"/>
              <a:cs typeface="Courier New"/>
              <a:sym typeface="Courier New"/>
            </a:endParaRPr>
          </a:p>
          <a:p>
            <a:pPr marL="0" indent="0">
              <a:buNone/>
            </a:pPr>
            <a:r>
              <a:rPr lang="en" sz="5400" dirty="0" smtClean="0">
                <a:latin typeface="Courier New"/>
                <a:ea typeface="Courier New"/>
                <a:cs typeface="Courier New"/>
                <a:sym typeface="Courier New"/>
              </a:rPr>
              <a:t>about </a:t>
            </a:r>
            <a:r>
              <a:rPr lang="en" sz="5400" dirty="0">
                <a:latin typeface="Courier New"/>
                <a:ea typeface="Courier New"/>
                <a:cs typeface="Courier New"/>
                <a:sym typeface="Courier New"/>
              </a:rPr>
              <a:t>understanding the </a:t>
            </a:r>
            <a:r>
              <a:rPr lang="en" sz="5400" u="sng" dirty="0">
                <a:latin typeface="Courier New"/>
                <a:ea typeface="Courier New"/>
                <a:cs typeface="Courier New"/>
                <a:sym typeface="Courier New"/>
              </a:rPr>
              <a:t>moral consequences</a:t>
            </a:r>
            <a:r>
              <a:rPr lang="en" sz="5400" dirty="0">
                <a:latin typeface="Courier New"/>
                <a:ea typeface="Courier New"/>
                <a:cs typeface="Courier New"/>
                <a:sym typeface="Courier New"/>
              </a:rPr>
              <a:t> of </a:t>
            </a:r>
            <a:endParaRPr lang="en" sz="5400" dirty="0" smtClean="0">
              <a:latin typeface="Courier New"/>
              <a:ea typeface="Courier New"/>
              <a:cs typeface="Courier New"/>
              <a:sym typeface="Courier New"/>
            </a:endParaRPr>
          </a:p>
          <a:p>
            <a:pPr marL="0" indent="0">
              <a:buNone/>
            </a:pPr>
            <a:r>
              <a:rPr lang="en" sz="5400" dirty="0" smtClean="0">
                <a:latin typeface="Courier New"/>
                <a:ea typeface="Courier New"/>
                <a:cs typeface="Courier New"/>
                <a:sym typeface="Courier New"/>
              </a:rPr>
              <a:t>what </a:t>
            </a:r>
            <a:r>
              <a:rPr lang="en" sz="5400" dirty="0">
                <a:latin typeface="Courier New"/>
                <a:ea typeface="Courier New"/>
                <a:cs typeface="Courier New"/>
                <a:sym typeface="Courier New"/>
              </a:rPr>
              <a:t>happens when someone </a:t>
            </a:r>
            <a:r>
              <a:rPr lang="en" sz="5400" u="sng" dirty="0">
                <a:latin typeface="Courier New"/>
                <a:ea typeface="Courier New"/>
                <a:cs typeface="Courier New"/>
                <a:sym typeface="Courier New"/>
              </a:rPr>
              <a:t>executes or reads</a:t>
            </a:r>
            <a:r>
              <a:rPr lang="en" sz="5400" dirty="0">
                <a:latin typeface="Courier New"/>
                <a:ea typeface="Courier New"/>
                <a:cs typeface="Courier New"/>
                <a:sym typeface="Courier New"/>
              </a:rPr>
              <a:t> </a:t>
            </a:r>
            <a:endParaRPr lang="en" sz="5400" dirty="0" smtClean="0">
              <a:latin typeface="Courier New"/>
              <a:ea typeface="Courier New"/>
              <a:cs typeface="Courier New"/>
              <a:sym typeface="Courier New"/>
            </a:endParaRPr>
          </a:p>
          <a:p>
            <a:pPr marL="0" indent="0">
              <a:buNone/>
            </a:pPr>
            <a:r>
              <a:rPr lang="en" sz="5400" dirty="0" smtClean="0">
                <a:latin typeface="Courier New"/>
                <a:ea typeface="Courier New"/>
                <a:cs typeface="Courier New"/>
                <a:sym typeface="Courier New"/>
              </a:rPr>
              <a:t>our </a:t>
            </a:r>
            <a:r>
              <a:rPr lang="en" sz="5400" dirty="0">
                <a:latin typeface="Courier New"/>
                <a:ea typeface="Courier New"/>
                <a:cs typeface="Courier New"/>
                <a:sym typeface="Courier New"/>
              </a:rPr>
              <a:t>code.</a:t>
            </a:r>
            <a:endParaRPr lang="en-US" sz="5400" dirty="0"/>
          </a:p>
        </p:txBody>
      </p:sp>
    </p:spTree>
    <p:extLst>
      <p:ext uri="{BB962C8B-B14F-4D97-AF65-F5344CB8AC3E}">
        <p14:creationId xmlns:p14="http://schemas.microsoft.com/office/powerpoint/2010/main" val="5275176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92500" lnSpcReduction="10000"/>
          </a:bodyPr>
          <a:lstStyle/>
          <a:p>
            <a:pPr lvl="0">
              <a:spcBef>
                <a:spcPts val="0"/>
              </a:spcBef>
              <a:buNone/>
            </a:pPr>
            <a:r>
              <a:rPr lang="en-US" sz="3600" dirty="0">
                <a:latin typeface="Courier New"/>
                <a:ea typeface="Courier New"/>
                <a:cs typeface="Courier New"/>
                <a:sym typeface="Courier New"/>
              </a:rPr>
              <a:t>"I suspect that many of you see no real connection between social, political, and ethical values and what you work on. You don’t build bombs, experiment on people, or destroy the environment. You don’t spy on populations. You hack math and write papers. This doesn’t sound ethically laden. I want to show you that it is</a:t>
            </a:r>
            <a:r>
              <a:rPr lang="en-US" sz="3600" dirty="0" smtClean="0">
                <a:latin typeface="Courier New"/>
                <a:ea typeface="Courier New"/>
                <a:cs typeface="Courier New"/>
                <a:sym typeface="Courier New"/>
              </a:rPr>
              <a:t>." </a:t>
            </a:r>
            <a:endParaRPr lang="en-US" sz="3600" dirty="0">
              <a:latin typeface="Courier New"/>
              <a:ea typeface="Courier New"/>
              <a:cs typeface="Courier New"/>
              <a:sym typeface="Courier New"/>
            </a:endParaRPr>
          </a:p>
          <a:p>
            <a:pPr lvl="0">
              <a:spcBef>
                <a:spcPts val="0"/>
              </a:spcBef>
              <a:buNone/>
            </a:pPr>
            <a:r>
              <a:rPr lang="en-US" sz="3600" dirty="0">
                <a:latin typeface="Courier New"/>
                <a:ea typeface="Courier New"/>
                <a:cs typeface="Courier New"/>
                <a:sym typeface="Courier New"/>
              </a:rPr>
              <a:t>- Dr. Phillip </a:t>
            </a:r>
            <a:r>
              <a:rPr lang="en-US" sz="3600" dirty="0" err="1">
                <a:latin typeface="Courier New"/>
                <a:ea typeface="Courier New"/>
                <a:cs typeface="Courier New"/>
                <a:sym typeface="Courier New"/>
              </a:rPr>
              <a:t>Rogaway</a:t>
            </a:r>
            <a:endParaRPr lang="en-US" sz="3600" dirty="0">
              <a:latin typeface="Courier New"/>
              <a:ea typeface="Courier New"/>
              <a:cs typeface="Courier New"/>
              <a:sym typeface="Courier New"/>
            </a:endParaRPr>
          </a:p>
          <a:p>
            <a:pPr lvl="0">
              <a:spcBef>
                <a:spcPts val="0"/>
              </a:spcBef>
              <a:buNone/>
            </a:pPr>
            <a:endParaRPr lang="en-US" sz="3600" dirty="0">
              <a:latin typeface="Courier New"/>
              <a:ea typeface="Courier New"/>
              <a:cs typeface="Courier New"/>
              <a:sym typeface="Courier New"/>
            </a:endParaRPr>
          </a:p>
          <a:p>
            <a:pPr lvl="0">
              <a:spcBef>
                <a:spcPts val="0"/>
              </a:spcBef>
              <a:buNone/>
            </a:pPr>
            <a:endParaRPr lang="en-US" sz="2400" dirty="0">
              <a:latin typeface="Courier New"/>
              <a:ea typeface="Courier New"/>
              <a:cs typeface="Courier New"/>
              <a:sym typeface="Courier New"/>
            </a:endParaRPr>
          </a:p>
          <a:p>
            <a:pPr lvl="0">
              <a:spcBef>
                <a:spcPts val="0"/>
              </a:spcBef>
              <a:buNone/>
            </a:pPr>
            <a:r>
              <a:rPr lang="en-US" sz="2400" dirty="0">
                <a:latin typeface="Courier New"/>
                <a:ea typeface="Courier New"/>
                <a:cs typeface="Courier New"/>
                <a:sym typeface="Courier New"/>
              </a:rPr>
              <a:t>http://web.cs.ucdavis.edu/~rogaway/papers/moral-fn.pdf</a:t>
            </a:r>
            <a:endParaRPr lang="en-US" sz="3600" dirty="0"/>
          </a:p>
        </p:txBody>
      </p:sp>
    </p:spTree>
    <p:extLst>
      <p:ext uri="{BB962C8B-B14F-4D97-AF65-F5344CB8AC3E}">
        <p14:creationId xmlns:p14="http://schemas.microsoft.com/office/powerpoint/2010/main" val="8813934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92500" lnSpcReduction="10000"/>
          </a:bodyPr>
          <a:lstStyle/>
          <a:p>
            <a:pPr lvl="0">
              <a:spcBef>
                <a:spcPts val="0"/>
              </a:spcBef>
              <a:buNone/>
            </a:pPr>
            <a:r>
              <a:rPr lang="en-US" sz="3600" dirty="0">
                <a:latin typeface="Courier New"/>
                <a:ea typeface="Courier New"/>
                <a:cs typeface="Courier New"/>
                <a:sym typeface="Courier New"/>
              </a:rPr>
              <a:t>"</a:t>
            </a:r>
            <a:r>
              <a:rPr lang="en-US" sz="3600" b="1" dirty="0">
                <a:latin typeface="Courier New"/>
                <a:ea typeface="Courier New"/>
                <a:cs typeface="Courier New"/>
                <a:sym typeface="Courier New"/>
              </a:rPr>
              <a:t>I suspect that many of you see no real connection between social, political, and ethical values and what you work on. </a:t>
            </a:r>
            <a:r>
              <a:rPr lang="en-US" sz="3600" dirty="0">
                <a:latin typeface="Courier New"/>
                <a:ea typeface="Courier New"/>
                <a:cs typeface="Courier New"/>
                <a:sym typeface="Courier New"/>
              </a:rPr>
              <a:t>You don’t build bombs, experiment on people, or destroy the environment. You don’t spy on populations. You hack math and write papers. This doesn’t sound ethically laden. I want to show you that it is</a:t>
            </a:r>
            <a:r>
              <a:rPr lang="en-US" sz="3600" dirty="0" smtClean="0">
                <a:latin typeface="Courier New"/>
                <a:ea typeface="Courier New"/>
                <a:cs typeface="Courier New"/>
                <a:sym typeface="Courier New"/>
              </a:rPr>
              <a:t>." </a:t>
            </a:r>
            <a:endParaRPr lang="en-US" sz="3600" dirty="0">
              <a:latin typeface="Courier New"/>
              <a:ea typeface="Courier New"/>
              <a:cs typeface="Courier New"/>
              <a:sym typeface="Courier New"/>
            </a:endParaRPr>
          </a:p>
          <a:p>
            <a:pPr lvl="0">
              <a:spcBef>
                <a:spcPts val="0"/>
              </a:spcBef>
              <a:buNone/>
            </a:pPr>
            <a:r>
              <a:rPr lang="en-US" sz="3600" dirty="0">
                <a:latin typeface="Courier New"/>
                <a:ea typeface="Courier New"/>
                <a:cs typeface="Courier New"/>
                <a:sym typeface="Courier New"/>
              </a:rPr>
              <a:t>- Dr. Phillip </a:t>
            </a:r>
            <a:r>
              <a:rPr lang="en-US" sz="3600" dirty="0" err="1">
                <a:latin typeface="Courier New"/>
                <a:ea typeface="Courier New"/>
                <a:cs typeface="Courier New"/>
                <a:sym typeface="Courier New"/>
              </a:rPr>
              <a:t>Rogaway</a:t>
            </a:r>
            <a:endParaRPr lang="en-US" sz="3600" dirty="0">
              <a:latin typeface="Courier New"/>
              <a:ea typeface="Courier New"/>
              <a:cs typeface="Courier New"/>
              <a:sym typeface="Courier New"/>
            </a:endParaRPr>
          </a:p>
          <a:p>
            <a:pPr lvl="0">
              <a:spcBef>
                <a:spcPts val="0"/>
              </a:spcBef>
              <a:buNone/>
            </a:pPr>
            <a:endParaRPr lang="en-US" sz="3600" dirty="0">
              <a:latin typeface="Courier New"/>
              <a:ea typeface="Courier New"/>
              <a:cs typeface="Courier New"/>
              <a:sym typeface="Courier New"/>
            </a:endParaRPr>
          </a:p>
          <a:p>
            <a:pPr lvl="0">
              <a:spcBef>
                <a:spcPts val="0"/>
              </a:spcBef>
              <a:buNone/>
            </a:pPr>
            <a:endParaRPr lang="en-US" sz="2400" dirty="0">
              <a:latin typeface="Courier New"/>
              <a:ea typeface="Courier New"/>
              <a:cs typeface="Courier New"/>
              <a:sym typeface="Courier New"/>
            </a:endParaRPr>
          </a:p>
          <a:p>
            <a:pPr lvl="0">
              <a:spcBef>
                <a:spcPts val="0"/>
              </a:spcBef>
              <a:buNone/>
            </a:pPr>
            <a:r>
              <a:rPr lang="en-US" sz="2400" dirty="0">
                <a:latin typeface="Courier New"/>
                <a:ea typeface="Courier New"/>
                <a:cs typeface="Courier New"/>
                <a:sym typeface="Courier New"/>
              </a:rPr>
              <a:t>http://web.cs.ucdavis.edu/~rogaway/papers/moral-fn.pdf</a:t>
            </a:r>
            <a:endParaRPr lang="en-US" sz="3600" dirty="0"/>
          </a:p>
        </p:txBody>
      </p:sp>
    </p:spTree>
    <p:extLst>
      <p:ext uri="{BB962C8B-B14F-4D97-AF65-F5344CB8AC3E}">
        <p14:creationId xmlns:p14="http://schemas.microsoft.com/office/powerpoint/2010/main" val="19244796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a:latin typeface="Courier New"/>
                <a:ea typeface="Courier New"/>
                <a:cs typeface="Courier New"/>
                <a:sym typeface="Courier New"/>
              </a:rPr>
              <a:t>Cause pain</a:t>
            </a:r>
            <a:br>
              <a:rPr lang="en" sz="5400" dirty="0">
                <a:latin typeface="Courier New"/>
                <a:ea typeface="Courier New"/>
                <a:cs typeface="Courier New"/>
                <a:sym typeface="Courier New"/>
              </a:rPr>
            </a:br>
            <a:r>
              <a:rPr lang="en" sz="5400" dirty="0">
                <a:latin typeface="Courier New"/>
                <a:ea typeface="Courier New"/>
                <a:cs typeface="Courier New"/>
                <a:sym typeface="Courier New"/>
              </a:rPr>
              <a:t>Spread hate</a:t>
            </a:r>
            <a:br>
              <a:rPr lang="en" sz="5400" dirty="0">
                <a:latin typeface="Courier New"/>
                <a:ea typeface="Courier New"/>
                <a:cs typeface="Courier New"/>
                <a:sym typeface="Courier New"/>
              </a:rPr>
            </a:br>
            <a:r>
              <a:rPr lang="en" sz="5400" dirty="0">
                <a:latin typeface="Courier New"/>
                <a:ea typeface="Courier New"/>
                <a:cs typeface="Courier New"/>
                <a:sym typeface="Courier New"/>
              </a:rPr>
              <a:t>Induce fear</a:t>
            </a:r>
            <a:br>
              <a:rPr lang="en" sz="5400" dirty="0">
                <a:latin typeface="Courier New"/>
                <a:ea typeface="Courier New"/>
                <a:cs typeface="Courier New"/>
                <a:sym typeface="Courier New"/>
              </a:rPr>
            </a:br>
            <a:r>
              <a:rPr lang="en" sz="5400" dirty="0">
                <a:latin typeface="Courier New"/>
                <a:ea typeface="Courier New"/>
                <a:cs typeface="Courier New"/>
                <a:sym typeface="Courier New"/>
              </a:rPr>
              <a:t>Oppress others</a:t>
            </a:r>
            <a:endParaRPr lang="en-US" sz="5400" dirty="0"/>
          </a:p>
        </p:txBody>
      </p:sp>
    </p:spTree>
    <p:extLst>
      <p:ext uri="{BB962C8B-B14F-4D97-AF65-F5344CB8AC3E}">
        <p14:creationId xmlns:p14="http://schemas.microsoft.com/office/powerpoint/2010/main" val="30739631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49213" indent="-49213">
              <a:spcBef>
                <a:spcPts val="0"/>
              </a:spcBef>
              <a:buNone/>
            </a:pPr>
            <a:r>
              <a:rPr lang="en" sz="5400" dirty="0">
                <a:latin typeface="Courier New"/>
                <a:ea typeface="Courier New"/>
                <a:cs typeface="Courier New"/>
                <a:sym typeface="Courier New"/>
              </a:rPr>
              <a:t>Because considering the moral consequences of things is hard.</a:t>
            </a:r>
            <a:endParaRPr lang="en-US" sz="5400" dirty="0"/>
          </a:p>
          <a:p>
            <a:pPr marL="49213" lvl="0" indent="-49213">
              <a:spcBef>
                <a:spcPts val="0"/>
              </a:spcBef>
              <a:buNone/>
            </a:pPr>
            <a:endParaRPr lang="en" sz="5400" dirty="0">
              <a:latin typeface="Courier New"/>
              <a:ea typeface="Courier New"/>
              <a:cs typeface="Courier New"/>
              <a:sym typeface="Courier New"/>
            </a:endParaRPr>
          </a:p>
          <a:p>
            <a:pPr marL="49213" lvl="0" indent="-49213">
              <a:spcBef>
                <a:spcPts val="0"/>
              </a:spcBef>
              <a:buNone/>
            </a:pPr>
            <a:r>
              <a:rPr lang="en" sz="5400" dirty="0">
                <a:latin typeface="Courier New"/>
                <a:ea typeface="Courier New"/>
                <a:cs typeface="Courier New"/>
                <a:sym typeface="Courier New"/>
              </a:rPr>
              <a:t>It takes </a:t>
            </a:r>
            <a:r>
              <a:rPr lang="en" sz="5400" dirty="0" smtClean="0">
                <a:latin typeface="Courier New"/>
                <a:ea typeface="Courier New"/>
                <a:cs typeface="Courier New"/>
                <a:sym typeface="Courier New"/>
              </a:rPr>
              <a:t>work</a:t>
            </a:r>
            <a:endParaRPr lang="en" sz="5400" dirty="0">
              <a:latin typeface="Courier New"/>
              <a:ea typeface="Courier New"/>
              <a:cs typeface="Courier New"/>
              <a:sym typeface="Courier New"/>
            </a:endParaRPr>
          </a:p>
          <a:p>
            <a:pPr lvl="0">
              <a:spcBef>
                <a:spcPts val="0"/>
              </a:spcBef>
              <a:buNone/>
            </a:pPr>
            <a:r>
              <a:rPr lang="en" sz="5400" dirty="0">
                <a:latin typeface="Courier New"/>
                <a:ea typeface="Courier New"/>
                <a:cs typeface="Courier New"/>
                <a:sym typeface="Courier New"/>
              </a:rPr>
              <a:t>and it takes courage.</a:t>
            </a:r>
            <a:endParaRPr lang="en-US" sz="5400" dirty="0"/>
          </a:p>
        </p:txBody>
      </p:sp>
    </p:spTree>
    <p:extLst>
      <p:ext uri="{BB962C8B-B14F-4D97-AF65-F5344CB8AC3E}">
        <p14:creationId xmlns:p14="http://schemas.microsoft.com/office/powerpoint/2010/main" val="15684561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a:latin typeface="Courier New"/>
                <a:ea typeface="Courier New"/>
                <a:cs typeface="Courier New"/>
                <a:sym typeface="Courier New"/>
              </a:rPr>
              <a:t>"i'm just writing code here. I'm not responsible for what people do with it."</a:t>
            </a:r>
            <a:br>
              <a:rPr lang="en" sz="5400" dirty="0">
                <a:latin typeface="Courier New"/>
                <a:ea typeface="Courier New"/>
                <a:cs typeface="Courier New"/>
                <a:sym typeface="Courier New"/>
              </a:rPr>
            </a:br>
            <a:endParaRPr lang="en-US" sz="5400" dirty="0"/>
          </a:p>
        </p:txBody>
      </p:sp>
    </p:spTree>
    <p:extLst>
      <p:ext uri="{BB962C8B-B14F-4D97-AF65-F5344CB8AC3E}">
        <p14:creationId xmlns:p14="http://schemas.microsoft.com/office/powerpoint/2010/main" val="15945917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a:latin typeface="Courier New"/>
                <a:ea typeface="Courier New"/>
                <a:cs typeface="Courier New"/>
                <a:sym typeface="Courier New"/>
              </a:rPr>
              <a:t>"Nobody would ever use my code like that"</a:t>
            </a:r>
            <a:endParaRPr lang="en-US" sz="5400" dirty="0"/>
          </a:p>
        </p:txBody>
      </p:sp>
    </p:spTree>
    <p:extLst>
      <p:ext uri="{BB962C8B-B14F-4D97-AF65-F5344CB8AC3E}">
        <p14:creationId xmlns:p14="http://schemas.microsoft.com/office/powerpoint/2010/main" val="117259812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a:latin typeface="Courier New"/>
                <a:ea typeface="Courier New"/>
                <a:cs typeface="Courier New"/>
                <a:sym typeface="Courier New"/>
              </a:rPr>
              <a:t>"If I didn't write it someone else would."</a:t>
            </a:r>
            <a:br>
              <a:rPr lang="en" sz="5400" dirty="0">
                <a:latin typeface="Courier New"/>
                <a:ea typeface="Courier New"/>
                <a:cs typeface="Courier New"/>
                <a:sym typeface="Courier New"/>
              </a:rPr>
            </a:br>
            <a:endParaRPr lang="en-US" sz="5400" dirty="0"/>
          </a:p>
        </p:txBody>
      </p:sp>
    </p:spTree>
    <p:extLst>
      <p:ext uri="{BB962C8B-B14F-4D97-AF65-F5344CB8AC3E}">
        <p14:creationId xmlns:p14="http://schemas.microsoft.com/office/powerpoint/2010/main" val="9866208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a:latin typeface="Courier New"/>
                <a:ea typeface="Courier New"/>
                <a:cs typeface="Courier New"/>
                <a:sym typeface="Courier New"/>
              </a:rPr>
              <a:t>"my stuff isn't harming anyone"</a:t>
            </a:r>
            <a:endParaRPr lang="en-US" sz="5400" dirty="0"/>
          </a:p>
        </p:txBody>
      </p:sp>
    </p:spTree>
    <p:extLst>
      <p:ext uri="{BB962C8B-B14F-4D97-AF65-F5344CB8AC3E}">
        <p14:creationId xmlns:p14="http://schemas.microsoft.com/office/powerpoint/2010/main" val="429080441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smtClean="0">
                <a:latin typeface="Courier New"/>
                <a:ea typeface="Courier New"/>
                <a:cs typeface="Courier New"/>
                <a:sym typeface="Courier New"/>
              </a:rPr>
              <a:t>Steal</a:t>
            </a:r>
          </a:p>
          <a:p>
            <a:pPr marL="0" indent="0">
              <a:buNone/>
            </a:pPr>
            <a:r>
              <a:rPr lang="en" sz="5400" dirty="0" smtClean="0">
                <a:latin typeface="Courier New"/>
                <a:cs typeface="Courier New"/>
                <a:sym typeface="Courier New"/>
              </a:rPr>
              <a:t>Harass</a:t>
            </a:r>
          </a:p>
          <a:p>
            <a:pPr marL="0" indent="0">
              <a:buNone/>
            </a:pPr>
            <a:r>
              <a:rPr lang="en" sz="5400" dirty="0" smtClean="0">
                <a:latin typeface="Courier New"/>
                <a:cs typeface="Courier New"/>
                <a:sym typeface="Courier New"/>
              </a:rPr>
              <a:t>Bully</a:t>
            </a:r>
          </a:p>
          <a:p>
            <a:pPr marL="0" indent="0">
              <a:buNone/>
            </a:pPr>
            <a:r>
              <a:rPr lang="en" sz="5400" dirty="0" smtClean="0">
                <a:latin typeface="Courier New"/>
                <a:cs typeface="Courier New"/>
                <a:sym typeface="Courier New"/>
              </a:rPr>
              <a:t>Oppress</a:t>
            </a:r>
          </a:p>
          <a:p>
            <a:pPr marL="0" indent="0">
              <a:buNone/>
            </a:pPr>
            <a:endParaRPr lang="en-US" sz="5400" dirty="0"/>
          </a:p>
        </p:txBody>
      </p:sp>
    </p:spTree>
    <p:extLst>
      <p:ext uri="{BB962C8B-B14F-4D97-AF65-F5344CB8AC3E}">
        <p14:creationId xmlns:p14="http://schemas.microsoft.com/office/powerpoint/2010/main" val="19710231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44438" y="2760453"/>
            <a:ext cx="9903125" cy="3001992"/>
          </a:xfrm>
          <a:prstGeom prst="rect">
            <a:avLst/>
          </a:prstGeom>
          <a:noFill/>
        </p:spPr>
        <p:txBody>
          <a:bodyPr wrap="square" rtlCol="0" anchor="ctr" anchorCtr="0">
            <a:noAutofit/>
          </a:bodyPr>
          <a:lstStyle/>
          <a:p>
            <a:pPr algn="ctr"/>
            <a:r>
              <a:rPr lang="en-US" sz="5500" b="1" i="0" dirty="0" smtClean="0">
                <a:solidFill>
                  <a:schemeClr val="bg1"/>
                </a:solidFill>
                <a:latin typeface="Open Sans Semibold" charset="0"/>
                <a:ea typeface="Open Sans Semibold" charset="0"/>
                <a:cs typeface="Open Sans Semibold" charset="0"/>
              </a:rPr>
              <a:t>Morality of Code</a:t>
            </a:r>
          </a:p>
          <a:p>
            <a:pPr algn="ctr"/>
            <a:r>
              <a:rPr lang="en-US" sz="3000" b="0" i="0" dirty="0" smtClean="0">
                <a:solidFill>
                  <a:schemeClr val="bg1"/>
                </a:solidFill>
                <a:latin typeface="Open Sans Light" charset="0"/>
                <a:ea typeface="Open Sans Light" charset="0"/>
                <a:cs typeface="Open Sans Light" charset="0"/>
              </a:rPr>
              <a:t>Glen R. Goodwin - SAS Institute, </a:t>
            </a:r>
            <a:r>
              <a:rPr lang="en-US" sz="3000" b="0" i="0" dirty="0" err="1" smtClean="0">
                <a:solidFill>
                  <a:schemeClr val="bg1"/>
                </a:solidFill>
                <a:latin typeface="Open Sans Light" charset="0"/>
                <a:ea typeface="Open Sans Light" charset="0"/>
                <a:cs typeface="Open Sans Light" charset="0"/>
              </a:rPr>
              <a:t>inc.</a:t>
            </a:r>
            <a:endParaRPr lang="en-US" sz="3000" b="0" i="0" dirty="0">
              <a:solidFill>
                <a:schemeClr val="bg1"/>
              </a:solidFill>
              <a:latin typeface="Open Sans Light" charset="0"/>
              <a:ea typeface="Open Sans Light" charset="0"/>
              <a:cs typeface="Open Sans Light" charset="0"/>
            </a:endParaRPr>
          </a:p>
        </p:txBody>
      </p:sp>
    </p:spTree>
    <p:extLst>
      <p:ext uri="{BB962C8B-B14F-4D97-AF65-F5344CB8AC3E}">
        <p14:creationId xmlns:p14="http://schemas.microsoft.com/office/powerpoint/2010/main" val="39892135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smtClean="0">
                <a:latin typeface="Courier New"/>
                <a:ea typeface="Courier New"/>
                <a:cs typeface="Courier New"/>
                <a:sym typeface="Courier New"/>
              </a:rPr>
              <a:t>This </a:t>
            </a:r>
            <a:r>
              <a:rPr lang="en" sz="5400" dirty="0">
                <a:latin typeface="Courier New"/>
                <a:ea typeface="Courier New"/>
                <a:cs typeface="Courier New"/>
                <a:sym typeface="Courier New"/>
              </a:rPr>
              <a:t>is all good and well until you find out something you wrote is killing people.</a:t>
            </a:r>
            <a:endParaRPr lang="en-US" sz="5400" dirty="0"/>
          </a:p>
        </p:txBody>
      </p:sp>
    </p:spTree>
    <p:extLst>
      <p:ext uri="{BB962C8B-B14F-4D97-AF65-F5344CB8AC3E}">
        <p14:creationId xmlns:p14="http://schemas.microsoft.com/office/powerpoint/2010/main" val="77246042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62500" lnSpcReduction="20000"/>
          </a:bodyPr>
          <a:lstStyle/>
          <a:p>
            <a:pPr marL="0" indent="0">
              <a:buNone/>
            </a:pPr>
            <a:r>
              <a:rPr lang="en-US" sz="7700" dirty="0" smtClean="0">
                <a:latin typeface="Courier New" panose="02070309020205020404" pitchFamily="49" charset="0"/>
                <a:cs typeface="Courier New" panose="02070309020205020404" pitchFamily="49" charset="0"/>
              </a:rPr>
              <a:t>“I </a:t>
            </a:r>
            <a:r>
              <a:rPr lang="en-US" sz="7700" dirty="0">
                <a:latin typeface="Courier New" panose="02070309020205020404" pitchFamily="49" charset="0"/>
                <a:cs typeface="Courier New" panose="02070309020205020404" pitchFamily="49" charset="0"/>
              </a:rPr>
              <a:t>think it’s safe to say that every </a:t>
            </a:r>
            <a:r>
              <a:rPr lang="en-US" sz="7700" dirty="0" smtClean="0">
                <a:latin typeface="Courier New" panose="02070309020205020404" pitchFamily="49" charset="0"/>
                <a:cs typeface="Courier New" panose="02070309020205020404" pitchFamily="49" charset="0"/>
              </a:rPr>
              <a:t>tool we </a:t>
            </a:r>
            <a:r>
              <a:rPr lang="en-US" sz="7700" dirty="0">
                <a:latin typeface="Courier New" panose="02070309020205020404" pitchFamily="49" charset="0"/>
                <a:cs typeface="Courier New" panose="02070309020205020404" pitchFamily="49" charset="0"/>
              </a:rPr>
              <a:t>create has the potential to be used </a:t>
            </a:r>
            <a:r>
              <a:rPr lang="en-US" sz="7700" dirty="0" smtClean="0">
                <a:latin typeface="Courier New" panose="02070309020205020404" pitchFamily="49" charset="0"/>
                <a:cs typeface="Courier New" panose="02070309020205020404" pitchFamily="49" charset="0"/>
              </a:rPr>
              <a:t>as </a:t>
            </a:r>
            <a:r>
              <a:rPr lang="en-US" sz="7700" dirty="0">
                <a:latin typeface="Courier New" panose="02070309020205020404" pitchFamily="49" charset="0"/>
                <a:cs typeface="Courier New" panose="02070309020205020404" pitchFamily="49" charset="0"/>
              </a:rPr>
              <a:t>a vehicle for </a:t>
            </a:r>
            <a:r>
              <a:rPr lang="en-US" sz="7700" dirty="0" smtClean="0">
                <a:latin typeface="Courier New" panose="02070309020205020404" pitchFamily="49" charset="0"/>
                <a:cs typeface="Courier New" panose="02070309020205020404" pitchFamily="49" charset="0"/>
              </a:rPr>
              <a:t>harassment.”</a:t>
            </a:r>
          </a:p>
          <a:p>
            <a:pPr lvl="0">
              <a:spcBef>
                <a:spcPts val="0"/>
              </a:spcBef>
              <a:buNone/>
            </a:pPr>
            <a:endParaRPr lang="en-US" sz="5400" dirty="0" smtClean="0">
              <a:latin typeface="Courier New"/>
              <a:ea typeface="Courier New"/>
              <a:cs typeface="Courier New"/>
              <a:sym typeface="Courier New"/>
            </a:endParaRPr>
          </a:p>
          <a:p>
            <a:pPr lvl="0">
              <a:spcBef>
                <a:spcPts val="0"/>
              </a:spcBef>
              <a:buNone/>
            </a:pPr>
            <a:endParaRPr lang="en-US" sz="5400" dirty="0">
              <a:latin typeface="Courier New"/>
              <a:ea typeface="Courier New"/>
              <a:cs typeface="Courier New"/>
              <a:sym typeface="Courier New"/>
            </a:endParaRPr>
          </a:p>
          <a:p>
            <a:pPr lvl="0">
              <a:spcBef>
                <a:spcPts val="0"/>
              </a:spcBef>
              <a:buNone/>
            </a:pPr>
            <a:endParaRPr lang="en-US" sz="5400" dirty="0">
              <a:latin typeface="Courier New"/>
              <a:ea typeface="Courier New"/>
              <a:cs typeface="Courier New"/>
              <a:sym typeface="Courier New"/>
            </a:endParaRPr>
          </a:p>
          <a:p>
            <a:pPr lvl="0">
              <a:spcBef>
                <a:spcPts val="0"/>
              </a:spcBef>
              <a:buNone/>
            </a:pPr>
            <a:endParaRPr lang="en-US" sz="5400" dirty="0">
              <a:latin typeface="Courier New"/>
              <a:ea typeface="Courier New"/>
              <a:cs typeface="Courier New"/>
              <a:sym typeface="Courier New"/>
            </a:endParaRPr>
          </a:p>
          <a:p>
            <a:pPr lvl="0">
              <a:spcBef>
                <a:spcPts val="0"/>
              </a:spcBef>
              <a:buNone/>
            </a:pPr>
            <a:endParaRPr lang="en-US" sz="3800" dirty="0" smtClean="0">
              <a:latin typeface="Courier New"/>
              <a:ea typeface="Courier New"/>
              <a:cs typeface="Courier New"/>
              <a:sym typeface="Courier New"/>
            </a:endParaRPr>
          </a:p>
          <a:p>
            <a:pPr lvl="0">
              <a:spcBef>
                <a:spcPts val="0"/>
              </a:spcBef>
              <a:buNone/>
            </a:pPr>
            <a:endParaRPr lang="en-US" sz="3800" dirty="0">
              <a:latin typeface="Courier New"/>
              <a:ea typeface="Courier New"/>
              <a:cs typeface="Courier New"/>
              <a:sym typeface="Courier New"/>
            </a:endParaRPr>
          </a:p>
          <a:p>
            <a:pPr lvl="0">
              <a:spcBef>
                <a:spcPts val="0"/>
              </a:spcBef>
              <a:buNone/>
            </a:pPr>
            <a:r>
              <a:rPr lang="en-US" sz="3800" dirty="0" smtClean="0">
                <a:latin typeface="Courier New"/>
                <a:ea typeface="Courier New"/>
                <a:cs typeface="Courier New"/>
                <a:sym typeface="Courier New"/>
              </a:rPr>
              <a:t>http</a:t>
            </a:r>
            <a:r>
              <a:rPr lang="en-US" sz="3800" dirty="0">
                <a:latin typeface="Courier New"/>
                <a:ea typeface="Courier New"/>
                <a:cs typeface="Courier New"/>
                <a:sym typeface="Courier New"/>
              </a:rPr>
              <a:t>://negativitysandwiches.com/post/147953585530/i-wrote-a-blog-about-building-things-that-are-then</a:t>
            </a:r>
            <a:endParaRPr lang="en-US" sz="3800" dirty="0"/>
          </a:p>
          <a:p>
            <a:pPr marL="0" indent="0">
              <a:buNone/>
            </a:pPr>
            <a:endParaRPr lang="en-US" sz="5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4678738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lvl="0" indent="0">
              <a:spcBef>
                <a:spcPts val="0"/>
              </a:spcBef>
              <a:buNone/>
            </a:pPr>
            <a:r>
              <a:rPr lang="en-US" sz="5400" dirty="0" smtClean="0">
                <a:latin typeface="Courier New"/>
                <a:ea typeface="Courier New"/>
                <a:cs typeface="Courier New"/>
                <a:sym typeface="Courier New"/>
              </a:rPr>
              <a:t>We </a:t>
            </a:r>
            <a:r>
              <a:rPr lang="en-US" sz="5400" dirty="0">
                <a:latin typeface="Courier New"/>
                <a:ea typeface="Courier New"/>
                <a:cs typeface="Courier New"/>
                <a:sym typeface="Courier New"/>
              </a:rPr>
              <a:t>are allowing, </a:t>
            </a:r>
            <a:r>
              <a:rPr lang="en-US" sz="5400" dirty="0" smtClean="0">
                <a:latin typeface="Courier New"/>
                <a:ea typeface="Courier New"/>
                <a:cs typeface="Courier New"/>
                <a:sym typeface="Courier New"/>
              </a:rPr>
              <a:t>permitting, encouraging </a:t>
            </a:r>
            <a:r>
              <a:rPr lang="en-US" sz="5400" dirty="0">
                <a:latin typeface="Courier New"/>
                <a:ea typeface="Courier New"/>
                <a:cs typeface="Courier New"/>
                <a:sym typeface="Courier New"/>
              </a:rPr>
              <a:t>even, </a:t>
            </a:r>
            <a:r>
              <a:rPr lang="en-US" sz="5400" dirty="0" smtClean="0">
                <a:latin typeface="Courier New"/>
                <a:ea typeface="Courier New"/>
                <a:cs typeface="Courier New"/>
                <a:sym typeface="Courier New"/>
              </a:rPr>
              <a:t>our </a:t>
            </a:r>
            <a:r>
              <a:rPr lang="en-US" sz="5400" dirty="0">
                <a:latin typeface="Courier New"/>
                <a:ea typeface="Courier New"/>
                <a:cs typeface="Courier New"/>
                <a:sym typeface="Courier New"/>
              </a:rPr>
              <a:t>code to be used in ways that we as individuals and as a community may find reprehensible. </a:t>
            </a:r>
          </a:p>
        </p:txBody>
      </p:sp>
    </p:spTree>
    <p:extLst>
      <p:ext uri="{BB962C8B-B14F-4D97-AF65-F5344CB8AC3E}">
        <p14:creationId xmlns:p14="http://schemas.microsoft.com/office/powerpoint/2010/main" val="16588180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US" sz="5400" dirty="0">
                <a:latin typeface="Courier New" panose="02070309020205020404" pitchFamily="49" charset="0"/>
                <a:cs typeface="Courier New" panose="02070309020205020404" pitchFamily="49" charset="0"/>
              </a:rPr>
              <a:t>How do we ensure our </a:t>
            </a:r>
            <a:endParaRPr lang="en-US" sz="5400" dirty="0" smtClean="0">
              <a:latin typeface="Courier New" panose="02070309020205020404" pitchFamily="49" charset="0"/>
              <a:cs typeface="Courier New" panose="02070309020205020404" pitchFamily="49" charset="0"/>
            </a:endParaRPr>
          </a:p>
          <a:p>
            <a:pPr marL="0" indent="0">
              <a:buNone/>
            </a:pPr>
            <a:r>
              <a:rPr lang="en-US" sz="5400" dirty="0" smtClean="0">
                <a:latin typeface="Courier New" panose="02070309020205020404" pitchFamily="49" charset="0"/>
                <a:cs typeface="Courier New" panose="02070309020205020404" pitchFamily="49" charset="0"/>
              </a:rPr>
              <a:t>code is </a:t>
            </a:r>
            <a:r>
              <a:rPr lang="en-US" sz="5400" dirty="0">
                <a:latin typeface="Courier New" panose="02070309020205020404" pitchFamily="49" charset="0"/>
                <a:cs typeface="Courier New" panose="02070309020205020404" pitchFamily="49" charset="0"/>
              </a:rPr>
              <a:t>used in a </a:t>
            </a:r>
            <a:endParaRPr lang="en-US" sz="5400" dirty="0" smtClean="0">
              <a:latin typeface="Courier New" panose="02070309020205020404" pitchFamily="49" charset="0"/>
              <a:cs typeface="Courier New" panose="02070309020205020404" pitchFamily="49" charset="0"/>
            </a:endParaRPr>
          </a:p>
          <a:p>
            <a:pPr marL="0" indent="0">
              <a:buNone/>
            </a:pPr>
            <a:r>
              <a:rPr lang="en-US" sz="5400" u="sng" dirty="0" smtClean="0">
                <a:latin typeface="Courier New" panose="02070309020205020404" pitchFamily="49" charset="0"/>
                <a:cs typeface="Courier New" panose="02070309020205020404" pitchFamily="49" charset="0"/>
              </a:rPr>
              <a:t>morally </a:t>
            </a:r>
            <a:r>
              <a:rPr lang="en-US" sz="5400" u="sng" dirty="0">
                <a:latin typeface="Courier New" panose="02070309020205020404" pitchFamily="49" charset="0"/>
                <a:cs typeface="Courier New" panose="02070309020205020404" pitchFamily="49" charset="0"/>
              </a:rPr>
              <a:t>responsible</a:t>
            </a:r>
            <a:r>
              <a:rPr lang="en-US" sz="5400" dirty="0">
                <a:latin typeface="Courier New" panose="02070309020205020404" pitchFamily="49" charset="0"/>
                <a:cs typeface="Courier New" panose="02070309020205020404" pitchFamily="49" charset="0"/>
              </a:rPr>
              <a:t> way?</a:t>
            </a:r>
          </a:p>
        </p:txBody>
      </p:sp>
    </p:spTree>
    <p:extLst>
      <p:ext uri="{BB962C8B-B14F-4D97-AF65-F5344CB8AC3E}">
        <p14:creationId xmlns:p14="http://schemas.microsoft.com/office/powerpoint/2010/main" val="251219922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a:latin typeface="Courier New"/>
                <a:ea typeface="Courier New"/>
                <a:cs typeface="Courier New"/>
                <a:sym typeface="Courier New"/>
              </a:rPr>
              <a:t>A moral and ethical manner that is consistent with ours.</a:t>
            </a:r>
            <a:endParaRPr lang="en-US" sz="5400" dirty="0"/>
          </a:p>
        </p:txBody>
      </p:sp>
    </p:spTree>
    <p:extLst>
      <p:ext uri="{BB962C8B-B14F-4D97-AF65-F5344CB8AC3E}">
        <p14:creationId xmlns:p14="http://schemas.microsoft.com/office/powerpoint/2010/main" val="155016564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lvl="0" indent="0">
              <a:spcBef>
                <a:spcPts val="0"/>
              </a:spcBef>
              <a:buNone/>
            </a:pPr>
            <a:r>
              <a:rPr lang="en-US" sz="5400" dirty="0" smtClean="0">
                <a:latin typeface="Courier New"/>
                <a:ea typeface="Courier New"/>
                <a:cs typeface="Courier New"/>
                <a:sym typeface="Courier New"/>
              </a:rPr>
              <a:t>Question 1. </a:t>
            </a:r>
          </a:p>
          <a:p>
            <a:pPr marL="0" lvl="0" indent="0">
              <a:spcBef>
                <a:spcPts val="0"/>
              </a:spcBef>
              <a:buNone/>
            </a:pPr>
            <a:endParaRPr lang="en-US" sz="5400" dirty="0" smtClean="0">
              <a:latin typeface="Courier New"/>
              <a:ea typeface="Courier New"/>
              <a:cs typeface="Courier New"/>
              <a:sym typeface="Courier New"/>
            </a:endParaRPr>
          </a:p>
          <a:p>
            <a:pPr marL="0" lvl="0" indent="0">
              <a:spcBef>
                <a:spcPts val="0"/>
              </a:spcBef>
              <a:buNone/>
            </a:pPr>
            <a:r>
              <a:rPr lang="en-US" sz="5400" dirty="0" smtClean="0">
                <a:latin typeface="Courier New"/>
                <a:ea typeface="Courier New"/>
                <a:cs typeface="Courier New"/>
                <a:sym typeface="Courier New"/>
              </a:rPr>
              <a:t>What are my moral intents as the author of this code?</a:t>
            </a:r>
            <a:endParaRPr lang="en-US" sz="5400" dirty="0"/>
          </a:p>
        </p:txBody>
      </p:sp>
    </p:spTree>
    <p:extLst>
      <p:ext uri="{BB962C8B-B14F-4D97-AF65-F5344CB8AC3E}">
        <p14:creationId xmlns:p14="http://schemas.microsoft.com/office/powerpoint/2010/main" val="35535334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lvl="0" indent="0">
              <a:spcBef>
                <a:spcPts val="0"/>
              </a:spcBef>
              <a:buNone/>
            </a:pPr>
            <a:r>
              <a:rPr lang="en-US" sz="5400" dirty="0">
                <a:latin typeface="Courier New"/>
                <a:ea typeface="Courier New"/>
                <a:cs typeface="Courier New"/>
                <a:sym typeface="Courier New"/>
              </a:rPr>
              <a:t>Question 2.</a:t>
            </a:r>
          </a:p>
          <a:p>
            <a:pPr marL="0" lvl="0" indent="0">
              <a:spcBef>
                <a:spcPts val="0"/>
              </a:spcBef>
              <a:buNone/>
            </a:pPr>
            <a:endParaRPr lang="en-US" sz="5400" dirty="0">
              <a:latin typeface="Courier New"/>
              <a:ea typeface="Courier New"/>
              <a:cs typeface="Courier New"/>
              <a:sym typeface="Courier New"/>
            </a:endParaRPr>
          </a:p>
          <a:p>
            <a:pPr marL="0" lvl="0" indent="0">
              <a:spcBef>
                <a:spcPts val="0"/>
              </a:spcBef>
              <a:buNone/>
            </a:pPr>
            <a:r>
              <a:rPr lang="en-US" sz="5400" dirty="0">
                <a:latin typeface="Courier New"/>
                <a:ea typeface="Courier New"/>
                <a:cs typeface="Courier New"/>
                <a:sym typeface="Courier New"/>
              </a:rPr>
              <a:t>What are my users going to do with this code?</a:t>
            </a:r>
            <a:endParaRPr lang="en-US" sz="5400" dirty="0"/>
          </a:p>
        </p:txBody>
      </p:sp>
    </p:spTree>
    <p:extLst>
      <p:ext uri="{BB962C8B-B14F-4D97-AF65-F5344CB8AC3E}">
        <p14:creationId xmlns:p14="http://schemas.microsoft.com/office/powerpoint/2010/main" val="321618795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lvl="0" indent="0">
              <a:spcBef>
                <a:spcPts val="0"/>
              </a:spcBef>
              <a:buNone/>
            </a:pPr>
            <a:r>
              <a:rPr lang="en-US" sz="5400" dirty="0">
                <a:latin typeface="Courier New"/>
                <a:ea typeface="Courier New"/>
                <a:cs typeface="Courier New"/>
                <a:sym typeface="Courier New"/>
              </a:rPr>
              <a:t>Question 3.</a:t>
            </a:r>
          </a:p>
          <a:p>
            <a:pPr marL="0" lvl="0" indent="0">
              <a:spcBef>
                <a:spcPts val="0"/>
              </a:spcBef>
              <a:buNone/>
            </a:pPr>
            <a:endParaRPr lang="en-US" sz="5400" dirty="0">
              <a:latin typeface="Courier New"/>
              <a:ea typeface="Courier New"/>
              <a:cs typeface="Courier New"/>
              <a:sym typeface="Courier New"/>
            </a:endParaRPr>
          </a:p>
          <a:p>
            <a:pPr marL="0" lvl="0" indent="0">
              <a:spcBef>
                <a:spcPts val="0"/>
              </a:spcBef>
              <a:buNone/>
            </a:pPr>
            <a:r>
              <a:rPr lang="en-US" sz="5400" dirty="0">
                <a:latin typeface="Courier New"/>
                <a:ea typeface="Courier New"/>
                <a:cs typeface="Courier New"/>
                <a:sym typeface="Courier New"/>
              </a:rPr>
              <a:t>What are my obligations to those </a:t>
            </a:r>
            <a:r>
              <a:rPr lang="en-US" sz="5400" dirty="0" smtClean="0">
                <a:latin typeface="Courier New"/>
                <a:ea typeface="Courier New"/>
                <a:cs typeface="Courier New"/>
                <a:sym typeface="Courier New"/>
              </a:rPr>
              <a:t>who </a:t>
            </a:r>
            <a:r>
              <a:rPr lang="en-US" sz="5400" dirty="0">
                <a:latin typeface="Courier New"/>
                <a:ea typeface="Courier New"/>
                <a:cs typeface="Courier New"/>
                <a:sym typeface="Courier New"/>
              </a:rPr>
              <a:t>suffer the effects of my code?</a:t>
            </a:r>
            <a:endParaRPr lang="en-US" sz="5400" dirty="0"/>
          </a:p>
        </p:txBody>
      </p:sp>
    </p:spTree>
    <p:extLst>
      <p:ext uri="{BB962C8B-B14F-4D97-AF65-F5344CB8AC3E}">
        <p14:creationId xmlns:p14="http://schemas.microsoft.com/office/powerpoint/2010/main" val="58712556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lvl="0" indent="0">
              <a:spcBef>
                <a:spcPts val="0"/>
              </a:spcBef>
              <a:buNone/>
            </a:pPr>
            <a:r>
              <a:rPr lang="en-US" sz="5400" dirty="0">
                <a:latin typeface="Courier New"/>
                <a:ea typeface="Courier New"/>
                <a:cs typeface="Courier New"/>
                <a:sym typeface="Courier New"/>
              </a:rPr>
              <a:t>Question 4.</a:t>
            </a:r>
          </a:p>
          <a:p>
            <a:pPr marL="0" lvl="0" indent="0">
              <a:spcBef>
                <a:spcPts val="0"/>
              </a:spcBef>
              <a:buNone/>
            </a:pPr>
            <a:endParaRPr lang="en-US" sz="5400" dirty="0">
              <a:latin typeface="Courier New"/>
              <a:ea typeface="Courier New"/>
              <a:cs typeface="Courier New"/>
              <a:sym typeface="Courier New"/>
            </a:endParaRPr>
          </a:p>
          <a:p>
            <a:pPr marL="0" lvl="0" indent="0">
              <a:spcBef>
                <a:spcPts val="0"/>
              </a:spcBef>
              <a:buNone/>
            </a:pPr>
            <a:r>
              <a:rPr lang="en-US" sz="5400" dirty="0">
                <a:latin typeface="Courier New"/>
                <a:ea typeface="Courier New"/>
                <a:cs typeface="Courier New"/>
                <a:sym typeface="Courier New"/>
              </a:rPr>
              <a:t>What are my responsibilities for what people do with this code?</a:t>
            </a:r>
            <a:endParaRPr lang="en-US" sz="5400" dirty="0"/>
          </a:p>
        </p:txBody>
      </p:sp>
    </p:spTree>
    <p:extLst>
      <p:ext uri="{BB962C8B-B14F-4D97-AF65-F5344CB8AC3E}">
        <p14:creationId xmlns:p14="http://schemas.microsoft.com/office/powerpoint/2010/main" val="248654381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92500" lnSpcReduction="20000"/>
          </a:bodyPr>
          <a:lstStyle/>
          <a:p>
            <a:pPr marL="750888" lvl="0" indent="-750888">
              <a:lnSpc>
                <a:spcPct val="100000"/>
              </a:lnSpc>
              <a:spcBef>
                <a:spcPts val="0"/>
              </a:spcBef>
              <a:buNone/>
            </a:pPr>
            <a:r>
              <a:rPr lang="en" sz="3600" dirty="0">
                <a:latin typeface="Courier New"/>
                <a:ea typeface="Courier New"/>
                <a:cs typeface="Courier New"/>
                <a:sym typeface="Courier New"/>
              </a:rPr>
              <a:t>1. What are my moral intents as the author of this code?</a:t>
            </a:r>
          </a:p>
          <a:p>
            <a:pPr marL="750888" lvl="0" indent="-750888">
              <a:lnSpc>
                <a:spcPct val="100000"/>
              </a:lnSpc>
              <a:spcBef>
                <a:spcPts val="0"/>
              </a:spcBef>
              <a:buNone/>
            </a:pPr>
            <a:endParaRPr lang="en" sz="1800" dirty="0" smtClean="0">
              <a:latin typeface="Courier New"/>
              <a:ea typeface="Courier New"/>
              <a:cs typeface="Courier New"/>
              <a:sym typeface="Courier New"/>
            </a:endParaRPr>
          </a:p>
          <a:p>
            <a:pPr marL="750888" lvl="0" indent="-750888">
              <a:lnSpc>
                <a:spcPct val="100000"/>
              </a:lnSpc>
              <a:spcBef>
                <a:spcPts val="0"/>
              </a:spcBef>
              <a:buNone/>
            </a:pPr>
            <a:r>
              <a:rPr lang="en" sz="3600" dirty="0" smtClean="0">
                <a:latin typeface="Courier New"/>
                <a:ea typeface="Courier New"/>
                <a:cs typeface="Courier New"/>
                <a:sym typeface="Courier New"/>
              </a:rPr>
              <a:t>2</a:t>
            </a:r>
            <a:r>
              <a:rPr lang="en" sz="3600" dirty="0">
                <a:latin typeface="Courier New"/>
                <a:ea typeface="Courier New"/>
                <a:cs typeface="Courier New"/>
                <a:sym typeface="Courier New"/>
              </a:rPr>
              <a:t>. What are my users going to do with this code?</a:t>
            </a:r>
            <a:br>
              <a:rPr lang="en" sz="3600" dirty="0">
                <a:latin typeface="Courier New"/>
                <a:ea typeface="Courier New"/>
                <a:cs typeface="Courier New"/>
                <a:sym typeface="Courier New"/>
              </a:rPr>
            </a:br>
            <a:endParaRPr lang="en" sz="3600" dirty="0">
              <a:latin typeface="Courier New"/>
              <a:ea typeface="Courier New"/>
              <a:cs typeface="Courier New"/>
              <a:sym typeface="Courier New"/>
            </a:endParaRPr>
          </a:p>
          <a:p>
            <a:pPr marL="750888" lvl="0" indent="-750888">
              <a:lnSpc>
                <a:spcPct val="100000"/>
              </a:lnSpc>
              <a:spcBef>
                <a:spcPts val="0"/>
              </a:spcBef>
              <a:buNone/>
            </a:pPr>
            <a:r>
              <a:rPr lang="en" sz="3600" dirty="0">
                <a:latin typeface="Courier New"/>
                <a:ea typeface="Courier New"/>
                <a:cs typeface="Courier New"/>
                <a:sym typeface="Courier New"/>
              </a:rPr>
              <a:t>3. What are my obligations to those whom suffer the effects of my code?</a:t>
            </a:r>
            <a:br>
              <a:rPr lang="en" sz="3600" dirty="0">
                <a:latin typeface="Courier New"/>
                <a:ea typeface="Courier New"/>
                <a:cs typeface="Courier New"/>
                <a:sym typeface="Courier New"/>
              </a:rPr>
            </a:br>
            <a:endParaRPr lang="en" sz="3600" dirty="0">
              <a:latin typeface="Courier New"/>
              <a:ea typeface="Courier New"/>
              <a:cs typeface="Courier New"/>
              <a:sym typeface="Courier New"/>
            </a:endParaRPr>
          </a:p>
          <a:p>
            <a:pPr marL="750888" lvl="0" indent="-750888">
              <a:lnSpc>
                <a:spcPct val="100000"/>
              </a:lnSpc>
              <a:spcBef>
                <a:spcPts val="0"/>
              </a:spcBef>
              <a:buNone/>
            </a:pPr>
            <a:r>
              <a:rPr lang="en" sz="3600" dirty="0">
                <a:latin typeface="Courier New"/>
                <a:ea typeface="Courier New"/>
                <a:cs typeface="Courier New"/>
                <a:sym typeface="Courier New"/>
              </a:rPr>
              <a:t>4. What are my responsibilities for what people do with this code?</a:t>
            </a:r>
            <a:endParaRPr lang="en-US" sz="3600" dirty="0"/>
          </a:p>
        </p:txBody>
      </p:sp>
    </p:spTree>
    <p:extLst>
      <p:ext uri="{BB962C8B-B14F-4D97-AF65-F5344CB8AC3E}">
        <p14:creationId xmlns:p14="http://schemas.microsoft.com/office/powerpoint/2010/main" val="2924568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Autofit/>
          </a:bodyPr>
          <a:lstStyle/>
          <a:p>
            <a:pPr lvl="0">
              <a:spcBef>
                <a:spcPts val="0"/>
              </a:spcBef>
              <a:buNone/>
            </a:pPr>
            <a:r>
              <a:rPr lang="en-US" sz="5400" b="1" dirty="0">
                <a:latin typeface="Courier New"/>
                <a:ea typeface="Courier New"/>
                <a:cs typeface="Courier New"/>
                <a:sym typeface="Courier New"/>
              </a:rPr>
              <a:t>Morality of Code</a:t>
            </a:r>
          </a:p>
          <a:p>
            <a:pPr lvl="0">
              <a:spcBef>
                <a:spcPts val="0"/>
              </a:spcBef>
              <a:buNone/>
            </a:pPr>
            <a:endParaRPr lang="en-US" sz="5400" dirty="0">
              <a:latin typeface="Courier New"/>
              <a:ea typeface="Courier New"/>
              <a:cs typeface="Courier New"/>
              <a:sym typeface="Courier New"/>
            </a:endParaRPr>
          </a:p>
          <a:p>
            <a:pPr lvl="0">
              <a:spcBef>
                <a:spcPts val="0"/>
              </a:spcBef>
              <a:buNone/>
            </a:pPr>
            <a:r>
              <a:rPr lang="en-US" sz="4000" b="1" dirty="0">
                <a:latin typeface="Courier New"/>
                <a:ea typeface="Courier New"/>
                <a:cs typeface="Courier New"/>
                <a:sym typeface="Courier New"/>
              </a:rPr>
              <a:t>Glen R. Goodwin</a:t>
            </a:r>
          </a:p>
          <a:p>
            <a:pPr lvl="0">
              <a:spcBef>
                <a:spcPts val="0"/>
              </a:spcBef>
              <a:buNone/>
            </a:pPr>
            <a:endParaRPr lang="en-US" sz="4000" dirty="0">
              <a:latin typeface="Courier New"/>
              <a:ea typeface="Courier New"/>
              <a:cs typeface="Courier New"/>
              <a:sym typeface="Courier New"/>
            </a:endParaRPr>
          </a:p>
          <a:p>
            <a:pPr lvl="0">
              <a:spcBef>
                <a:spcPts val="0"/>
              </a:spcBef>
              <a:buNone/>
            </a:pPr>
            <a:r>
              <a:rPr lang="en-US" sz="4000" dirty="0">
                <a:latin typeface="Courier New"/>
                <a:ea typeface="Courier New"/>
                <a:cs typeface="Courier New"/>
                <a:sym typeface="Courier New"/>
              </a:rPr>
              <a:t>Distinguished Software Engineer and </a:t>
            </a:r>
          </a:p>
          <a:p>
            <a:pPr lvl="0">
              <a:spcBef>
                <a:spcPts val="0"/>
              </a:spcBef>
              <a:buNone/>
            </a:pPr>
            <a:r>
              <a:rPr lang="en-US" sz="4000" dirty="0">
                <a:latin typeface="Courier New"/>
                <a:ea typeface="Courier New"/>
                <a:cs typeface="Courier New"/>
                <a:sym typeface="Courier New"/>
              </a:rPr>
              <a:t>Chief Architect for Cyber Security R&amp;D</a:t>
            </a:r>
          </a:p>
          <a:p>
            <a:pPr lvl="0">
              <a:spcBef>
                <a:spcPts val="0"/>
              </a:spcBef>
              <a:buNone/>
            </a:pPr>
            <a:endParaRPr lang="en-US" sz="4000" dirty="0">
              <a:latin typeface="Courier New"/>
              <a:ea typeface="Courier New"/>
              <a:cs typeface="Courier New"/>
              <a:sym typeface="Courier New"/>
            </a:endParaRPr>
          </a:p>
          <a:p>
            <a:pPr lvl="0">
              <a:spcBef>
                <a:spcPts val="0"/>
              </a:spcBef>
              <a:buNone/>
            </a:pPr>
            <a:r>
              <a:rPr lang="en-US" sz="4000" dirty="0">
                <a:latin typeface="Courier New"/>
                <a:ea typeface="Courier New"/>
                <a:cs typeface="Courier New"/>
                <a:sym typeface="Courier New"/>
              </a:rPr>
              <a:t>SAS Institute, Inc.</a:t>
            </a:r>
            <a:endParaRPr lang="en-US" sz="4000" dirty="0"/>
          </a:p>
        </p:txBody>
      </p:sp>
    </p:spTree>
    <p:extLst>
      <p:ext uri="{BB962C8B-B14F-4D97-AF65-F5344CB8AC3E}">
        <p14:creationId xmlns:p14="http://schemas.microsoft.com/office/powerpoint/2010/main" val="9337307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lvl="0" indent="0">
              <a:spcBef>
                <a:spcPts val="0"/>
              </a:spcBef>
              <a:buNone/>
            </a:pPr>
            <a:r>
              <a:rPr lang="en-US" sz="5400" dirty="0" smtClean="0">
                <a:latin typeface="Courier New"/>
                <a:ea typeface="Courier New"/>
                <a:cs typeface="Courier New"/>
                <a:sym typeface="Courier New"/>
              </a:rPr>
              <a:t>Not </a:t>
            </a:r>
            <a:r>
              <a:rPr lang="en-US" sz="5400" dirty="0">
                <a:latin typeface="Courier New"/>
                <a:ea typeface="Courier New"/>
                <a:cs typeface="Courier New"/>
                <a:sym typeface="Courier New"/>
              </a:rPr>
              <a:t>writing it in the first place.</a:t>
            </a:r>
            <a:endParaRPr lang="en-US" sz="5400" dirty="0"/>
          </a:p>
        </p:txBody>
      </p:sp>
    </p:spTree>
    <p:extLst>
      <p:ext uri="{BB962C8B-B14F-4D97-AF65-F5344CB8AC3E}">
        <p14:creationId xmlns:p14="http://schemas.microsoft.com/office/powerpoint/2010/main" val="334751487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92500" lnSpcReduction="10000"/>
          </a:bodyPr>
          <a:lstStyle/>
          <a:p>
            <a:pPr marL="0" lvl="0" indent="0">
              <a:spcBef>
                <a:spcPts val="0"/>
              </a:spcBef>
              <a:buNone/>
            </a:pPr>
            <a:r>
              <a:rPr lang="en-US" sz="5400" dirty="0" smtClean="0">
                <a:latin typeface="Courier New"/>
                <a:ea typeface="Courier New"/>
                <a:cs typeface="Courier New"/>
                <a:sym typeface="Courier New"/>
              </a:rPr>
              <a:t>Sam Harris: “Can we build A.I. without losing control over it.”</a:t>
            </a:r>
          </a:p>
          <a:p>
            <a:pPr marL="0" lvl="0" indent="0">
              <a:spcBef>
                <a:spcPts val="0"/>
              </a:spcBef>
              <a:buNone/>
            </a:pPr>
            <a:endParaRPr lang="en-US" sz="5400" dirty="0" smtClean="0">
              <a:latin typeface="Courier New"/>
              <a:ea typeface="Courier New"/>
              <a:cs typeface="Courier New"/>
              <a:sym typeface="Courier New"/>
            </a:endParaRPr>
          </a:p>
          <a:p>
            <a:pPr marL="0" lvl="0" indent="0">
              <a:spcBef>
                <a:spcPts val="0"/>
              </a:spcBef>
              <a:buNone/>
            </a:pPr>
            <a:endParaRPr lang="en-US" sz="2400" dirty="0" smtClean="0">
              <a:latin typeface="Courier New"/>
              <a:ea typeface="Courier New"/>
              <a:cs typeface="Courier New"/>
              <a:sym typeface="Courier New"/>
            </a:endParaRPr>
          </a:p>
          <a:p>
            <a:pPr marL="0" lvl="0" indent="0">
              <a:spcBef>
                <a:spcPts val="0"/>
              </a:spcBef>
              <a:buNone/>
            </a:pPr>
            <a:endParaRPr lang="en-US" sz="2400" dirty="0">
              <a:latin typeface="Courier New"/>
              <a:ea typeface="Courier New"/>
              <a:cs typeface="Courier New"/>
              <a:sym typeface="Courier New"/>
            </a:endParaRPr>
          </a:p>
          <a:p>
            <a:pPr marL="0" lvl="0" indent="0">
              <a:spcBef>
                <a:spcPts val="0"/>
              </a:spcBef>
              <a:buNone/>
            </a:pPr>
            <a:endParaRPr lang="en-US" sz="2400" dirty="0" smtClean="0">
              <a:latin typeface="Courier New"/>
              <a:ea typeface="Courier New"/>
              <a:cs typeface="Courier New"/>
              <a:sym typeface="Courier New"/>
            </a:endParaRPr>
          </a:p>
          <a:p>
            <a:pPr marL="0" lvl="0" indent="0">
              <a:spcBef>
                <a:spcPts val="0"/>
              </a:spcBef>
              <a:buNone/>
            </a:pPr>
            <a:endParaRPr lang="en-US" sz="2400" dirty="0">
              <a:latin typeface="Courier New"/>
              <a:ea typeface="Courier New"/>
              <a:cs typeface="Courier New"/>
              <a:sym typeface="Courier New"/>
            </a:endParaRPr>
          </a:p>
          <a:p>
            <a:pPr marL="0" lvl="0" indent="0">
              <a:spcBef>
                <a:spcPts val="0"/>
              </a:spcBef>
              <a:buNone/>
            </a:pPr>
            <a:endParaRPr lang="en-US" sz="2400" dirty="0" smtClean="0">
              <a:latin typeface="Courier New"/>
              <a:ea typeface="Courier New"/>
              <a:cs typeface="Courier New"/>
              <a:sym typeface="Courier New"/>
            </a:endParaRPr>
          </a:p>
          <a:p>
            <a:pPr marL="0" lvl="0" indent="0">
              <a:spcBef>
                <a:spcPts val="0"/>
              </a:spcBef>
              <a:buNone/>
            </a:pPr>
            <a:r>
              <a:rPr lang="en-US" sz="2400" dirty="0" smtClean="0">
                <a:latin typeface="Courier New"/>
                <a:ea typeface="Courier New"/>
                <a:cs typeface="Courier New"/>
                <a:sym typeface="Courier New"/>
              </a:rPr>
              <a:t>https</a:t>
            </a:r>
            <a:r>
              <a:rPr lang="en-US" sz="2400" dirty="0">
                <a:latin typeface="Courier New"/>
                <a:ea typeface="Courier New"/>
                <a:cs typeface="Courier New"/>
                <a:sym typeface="Courier New"/>
              </a:rPr>
              <a:t>://www.samharris.org/blog/item/ted-talk-can-we-build-ai-without-losing-control-over-it</a:t>
            </a:r>
            <a:endParaRPr lang="en-US" sz="2400" dirty="0"/>
          </a:p>
        </p:txBody>
      </p:sp>
    </p:spTree>
    <p:extLst>
      <p:ext uri="{BB962C8B-B14F-4D97-AF65-F5344CB8AC3E}">
        <p14:creationId xmlns:p14="http://schemas.microsoft.com/office/powerpoint/2010/main" val="275505922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lvl="0" indent="0">
              <a:spcBef>
                <a:spcPts val="0"/>
              </a:spcBef>
              <a:buNone/>
            </a:pPr>
            <a:r>
              <a:rPr lang="en-US" sz="5400" dirty="0" smtClean="0">
                <a:latin typeface="Courier New"/>
                <a:ea typeface="Courier New"/>
                <a:cs typeface="Courier New"/>
                <a:sym typeface="Courier New"/>
              </a:rPr>
              <a:t>Consider </a:t>
            </a:r>
            <a:r>
              <a:rPr lang="en-US" sz="5400" dirty="0">
                <a:latin typeface="Courier New"/>
                <a:ea typeface="Courier New"/>
                <a:cs typeface="Courier New"/>
                <a:sym typeface="Courier New"/>
              </a:rPr>
              <a:t>not releasing everything.</a:t>
            </a:r>
            <a:endParaRPr lang="en-US" sz="5400" dirty="0"/>
          </a:p>
        </p:txBody>
      </p:sp>
    </p:spTree>
    <p:extLst>
      <p:ext uri="{BB962C8B-B14F-4D97-AF65-F5344CB8AC3E}">
        <p14:creationId xmlns:p14="http://schemas.microsoft.com/office/powerpoint/2010/main" val="391183529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lvl="0">
              <a:spcBef>
                <a:spcPts val="0"/>
              </a:spcBef>
              <a:buNone/>
            </a:pPr>
            <a:r>
              <a:rPr lang="en-US" sz="5400" dirty="0" smtClean="0">
                <a:latin typeface="Courier New"/>
                <a:ea typeface="Courier New"/>
                <a:cs typeface="Courier New"/>
                <a:sym typeface="Courier New"/>
              </a:rPr>
              <a:t>Build </a:t>
            </a:r>
            <a:r>
              <a:rPr lang="en-US" sz="5400" dirty="0">
                <a:latin typeface="Courier New"/>
                <a:ea typeface="Courier New"/>
                <a:cs typeface="Courier New"/>
                <a:sym typeface="Courier New"/>
              </a:rPr>
              <a:t>in safe guards.</a:t>
            </a:r>
            <a:endParaRPr lang="en-US" sz="5400" dirty="0"/>
          </a:p>
        </p:txBody>
      </p:sp>
    </p:spTree>
    <p:extLst>
      <p:ext uri="{BB962C8B-B14F-4D97-AF65-F5344CB8AC3E}">
        <p14:creationId xmlns:p14="http://schemas.microsoft.com/office/powerpoint/2010/main" val="388974298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lvl="0">
              <a:spcBef>
                <a:spcPts val="0"/>
              </a:spcBef>
              <a:buNone/>
            </a:pPr>
            <a:r>
              <a:rPr lang="en-US" sz="5400" dirty="0" smtClean="0">
                <a:latin typeface="Courier New"/>
                <a:ea typeface="Courier New"/>
                <a:cs typeface="Courier New"/>
                <a:sym typeface="Courier New"/>
              </a:rPr>
              <a:t>Explain </a:t>
            </a:r>
            <a:r>
              <a:rPr lang="en-US" sz="5400" dirty="0">
                <a:latin typeface="Courier New"/>
                <a:ea typeface="Courier New"/>
                <a:cs typeface="Courier New"/>
                <a:sym typeface="Courier New"/>
              </a:rPr>
              <a:t>your intent.</a:t>
            </a:r>
            <a:endParaRPr lang="en-US" sz="5400" dirty="0"/>
          </a:p>
        </p:txBody>
      </p:sp>
    </p:spTree>
    <p:extLst>
      <p:ext uri="{BB962C8B-B14F-4D97-AF65-F5344CB8AC3E}">
        <p14:creationId xmlns:p14="http://schemas.microsoft.com/office/powerpoint/2010/main" val="348109816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85000" lnSpcReduction="20000"/>
          </a:bodyPr>
          <a:lstStyle/>
          <a:p>
            <a:pPr lvl="0">
              <a:spcBef>
                <a:spcPts val="0"/>
              </a:spcBef>
              <a:buNone/>
            </a:pPr>
            <a:r>
              <a:rPr lang="en-US" sz="4300" dirty="0">
                <a:latin typeface="Courier New"/>
                <a:ea typeface="Courier New"/>
                <a:cs typeface="Courier New"/>
                <a:sym typeface="Courier New"/>
              </a:rPr>
              <a:t>"if you create something that is used other than your initial intentions, you are responsible to make it clear what your artist statement is or what the lesson you are trying to teach is. and that’s not even the absolute minimum of your responsibility, in my opinion." </a:t>
            </a:r>
          </a:p>
          <a:p>
            <a:pPr lvl="0">
              <a:spcBef>
                <a:spcPts val="0"/>
              </a:spcBef>
              <a:buNone/>
            </a:pPr>
            <a:r>
              <a:rPr lang="en-US" sz="4300" dirty="0">
                <a:latin typeface="Courier New"/>
                <a:ea typeface="Courier New"/>
                <a:cs typeface="Courier New"/>
                <a:sym typeface="Courier New"/>
              </a:rPr>
              <a:t> </a:t>
            </a:r>
            <a:endParaRPr lang="en-US" sz="4300" dirty="0" smtClean="0">
              <a:latin typeface="Courier New"/>
              <a:ea typeface="Courier New"/>
              <a:cs typeface="Courier New"/>
              <a:sym typeface="Courier New"/>
            </a:endParaRPr>
          </a:p>
          <a:p>
            <a:pPr lvl="0">
              <a:spcBef>
                <a:spcPts val="0"/>
              </a:spcBef>
              <a:buNone/>
            </a:pPr>
            <a:r>
              <a:rPr lang="en-US" sz="4300" dirty="0" smtClean="0">
                <a:latin typeface="Courier New"/>
                <a:ea typeface="Courier New"/>
                <a:cs typeface="Courier New"/>
                <a:sym typeface="Courier New"/>
              </a:rPr>
              <a:t> - Jenn </a:t>
            </a:r>
            <a:r>
              <a:rPr lang="en-US" sz="4300" dirty="0">
                <a:latin typeface="Courier New"/>
                <a:ea typeface="Courier New"/>
                <a:cs typeface="Courier New"/>
                <a:sym typeface="Courier New"/>
              </a:rPr>
              <a:t>Schiffer</a:t>
            </a:r>
          </a:p>
          <a:p>
            <a:pPr lvl="0">
              <a:spcBef>
                <a:spcPts val="0"/>
              </a:spcBef>
              <a:buNone/>
            </a:pPr>
            <a:endParaRPr lang="en-US" sz="2400" dirty="0" smtClean="0">
              <a:latin typeface="Courier New"/>
              <a:ea typeface="Courier New"/>
              <a:cs typeface="Courier New"/>
              <a:sym typeface="Courier New"/>
            </a:endParaRPr>
          </a:p>
          <a:p>
            <a:pPr lvl="0">
              <a:spcBef>
                <a:spcPts val="0"/>
              </a:spcBef>
              <a:buNone/>
            </a:pPr>
            <a:endParaRPr lang="en-US" sz="2400" dirty="0" smtClean="0">
              <a:latin typeface="Courier New"/>
              <a:ea typeface="Courier New"/>
              <a:cs typeface="Courier New"/>
              <a:sym typeface="Courier New"/>
            </a:endParaRPr>
          </a:p>
          <a:p>
            <a:pPr lvl="0">
              <a:spcBef>
                <a:spcPts val="0"/>
              </a:spcBef>
              <a:buNone/>
            </a:pPr>
            <a:endParaRPr lang="en-US" sz="2400" dirty="0">
              <a:latin typeface="Courier New"/>
              <a:ea typeface="Courier New"/>
              <a:cs typeface="Courier New"/>
              <a:sym typeface="Courier New"/>
            </a:endParaRPr>
          </a:p>
          <a:p>
            <a:pPr lvl="0">
              <a:spcBef>
                <a:spcPts val="0"/>
              </a:spcBef>
              <a:buNone/>
            </a:pPr>
            <a:r>
              <a:rPr lang="en-US" sz="2400" dirty="0">
                <a:latin typeface="Courier New"/>
                <a:ea typeface="Courier New"/>
                <a:cs typeface="Courier New"/>
                <a:sym typeface="Courier New"/>
              </a:rPr>
              <a:t>http://negativitysandwiches.com/post/147953585530/i-wrote-a-blog-about-building-things-that-are-then</a:t>
            </a:r>
            <a:endParaRPr lang="en-US" sz="3600" dirty="0"/>
          </a:p>
        </p:txBody>
      </p:sp>
    </p:spTree>
    <p:extLst>
      <p:ext uri="{BB962C8B-B14F-4D97-AF65-F5344CB8AC3E}">
        <p14:creationId xmlns:p14="http://schemas.microsoft.com/office/powerpoint/2010/main" val="75231191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lnSpcReduction="10000"/>
          </a:bodyPr>
          <a:lstStyle/>
          <a:p>
            <a:pPr marL="0" lvl="0" indent="0">
              <a:spcBef>
                <a:spcPts val="0"/>
              </a:spcBef>
              <a:buNone/>
            </a:pPr>
            <a:r>
              <a:rPr lang="en-US" sz="3600" dirty="0" smtClean="0">
                <a:latin typeface="Courier New" panose="02070309020205020404" pitchFamily="49" charset="0"/>
                <a:cs typeface="Courier New" panose="02070309020205020404" pitchFamily="49" charset="0"/>
              </a:rPr>
              <a:t>The intent of this code ‘</a:t>
            </a:r>
            <a:r>
              <a:rPr lang="en-US" sz="3600" dirty="0" err="1" smtClean="0">
                <a:latin typeface="Courier New" panose="02070309020205020404" pitchFamily="49" charset="0"/>
                <a:cs typeface="Courier New" panose="02070309020205020404" pitchFamily="49" charset="0"/>
              </a:rPr>
              <a:t>npmbox</a:t>
            </a:r>
            <a:r>
              <a:rPr lang="en-US" sz="3600" dirty="0" smtClean="0">
                <a:latin typeface="Courier New" panose="02070309020205020404" pitchFamily="49" charset="0"/>
                <a:cs typeface="Courier New" panose="02070309020205020404" pitchFamily="49" charset="0"/>
              </a:rPr>
              <a:t>’ is to provide a tool for the bundling of </a:t>
            </a:r>
            <a:r>
              <a:rPr lang="en-US" sz="3600" dirty="0" err="1" smtClean="0">
                <a:latin typeface="Courier New" panose="02070309020205020404" pitchFamily="49" charset="0"/>
                <a:cs typeface="Courier New" panose="02070309020205020404" pitchFamily="49" charset="0"/>
              </a:rPr>
              <a:t>npm</a:t>
            </a:r>
            <a:r>
              <a:rPr lang="en-US" sz="3600" dirty="0" smtClean="0">
                <a:latin typeface="Courier New" panose="02070309020205020404" pitchFamily="49" charset="0"/>
                <a:cs typeface="Courier New" panose="02070309020205020404" pitchFamily="49" charset="0"/>
              </a:rPr>
              <a:t> packages and their dependencies into a single tar file for transport and installation later, possibly in an offline or un-networked system.</a:t>
            </a:r>
          </a:p>
          <a:p>
            <a:pPr marL="0" lvl="0" indent="0">
              <a:spcBef>
                <a:spcPts val="0"/>
              </a:spcBef>
              <a:buNone/>
            </a:pPr>
            <a:endParaRPr lang="en-US" sz="3600" dirty="0">
              <a:latin typeface="Courier New" panose="02070309020205020404" pitchFamily="49" charset="0"/>
              <a:cs typeface="Courier New" panose="02070309020205020404" pitchFamily="49" charset="0"/>
            </a:endParaRPr>
          </a:p>
          <a:p>
            <a:pPr marL="0" lvl="0" indent="0">
              <a:spcBef>
                <a:spcPts val="0"/>
              </a:spcBef>
              <a:buNone/>
            </a:pPr>
            <a:r>
              <a:rPr lang="en-US" sz="3600" b="1" dirty="0" smtClean="0">
                <a:latin typeface="Courier New" panose="02070309020205020404" pitchFamily="49" charset="0"/>
                <a:cs typeface="Courier New" panose="02070309020205020404" pitchFamily="49" charset="0"/>
              </a:rPr>
              <a:t>Any usage outside of this behavior is strictly against the author’s intent and a violation of the terms of usage.</a:t>
            </a:r>
            <a:endParaRPr lang="en-US" sz="3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1190768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lvl="0" indent="0">
              <a:spcBef>
                <a:spcPts val="0"/>
              </a:spcBef>
              <a:buNone/>
            </a:pPr>
            <a:r>
              <a:rPr lang="en-US" sz="5400" dirty="0" smtClean="0">
                <a:latin typeface="Courier New"/>
                <a:ea typeface="Courier New"/>
                <a:cs typeface="Courier New"/>
                <a:sym typeface="Courier New"/>
              </a:rPr>
              <a:t>Limiting </a:t>
            </a:r>
            <a:r>
              <a:rPr lang="en-US" sz="5400" dirty="0">
                <a:latin typeface="Courier New"/>
                <a:ea typeface="Courier New"/>
                <a:cs typeface="Courier New"/>
                <a:sym typeface="Courier New"/>
              </a:rPr>
              <a:t>Usage through Licensing.</a:t>
            </a:r>
            <a:endParaRPr lang="en-US" sz="5400" dirty="0"/>
          </a:p>
        </p:txBody>
      </p:sp>
    </p:spTree>
    <p:extLst>
      <p:ext uri="{BB962C8B-B14F-4D97-AF65-F5344CB8AC3E}">
        <p14:creationId xmlns:p14="http://schemas.microsoft.com/office/powerpoint/2010/main" val="402223480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32500" lnSpcReduction="20000"/>
          </a:bodyPr>
          <a:lstStyle/>
          <a:p>
            <a:pPr marL="0" lvl="0" indent="0">
              <a:spcBef>
                <a:spcPts val="0"/>
              </a:spcBef>
              <a:buNone/>
            </a:pPr>
            <a:r>
              <a:rPr lang="en-US" sz="5400" dirty="0">
                <a:latin typeface="Courier New" panose="02070309020205020404" pitchFamily="49" charset="0"/>
                <a:cs typeface="Courier New" panose="02070309020205020404" pitchFamily="49" charset="0"/>
              </a:rPr>
              <a:t>Copyright (c) </a:t>
            </a:r>
            <a:r>
              <a:rPr lang="en-US" sz="5400" dirty="0" smtClean="0">
                <a:latin typeface="Courier New" panose="02070309020205020404" pitchFamily="49" charset="0"/>
                <a:cs typeface="Courier New" panose="02070309020205020404" pitchFamily="49" charset="0"/>
              </a:rPr>
              <a:t>2016 YOUR NAME GOES HERE.</a:t>
            </a:r>
            <a:endParaRPr lang="en-US" sz="5400" dirty="0">
              <a:latin typeface="Courier New" panose="02070309020205020404" pitchFamily="49" charset="0"/>
              <a:cs typeface="Courier New" panose="02070309020205020404" pitchFamily="49" charset="0"/>
            </a:endParaRPr>
          </a:p>
          <a:p>
            <a:pPr marL="0" lvl="0" indent="0">
              <a:spcBef>
                <a:spcPts val="0"/>
              </a:spcBef>
              <a:buNone/>
            </a:pPr>
            <a:endParaRPr lang="en-US" sz="5400" dirty="0">
              <a:latin typeface="Courier New" panose="02070309020205020404" pitchFamily="49" charset="0"/>
              <a:cs typeface="Courier New" panose="02070309020205020404" pitchFamily="49" charset="0"/>
            </a:endParaRPr>
          </a:p>
          <a:p>
            <a:pPr marL="0" lvl="0" indent="0">
              <a:spcBef>
                <a:spcPts val="0"/>
              </a:spcBef>
              <a:buNone/>
            </a:pPr>
            <a:r>
              <a:rPr lang="en-US" sz="5400" dirty="0">
                <a:latin typeface="Courier New" panose="02070309020205020404" pitchFamily="49" charset="0"/>
                <a:cs typeface="Courier New" panose="02070309020205020404" pitchFamily="49" charset="0"/>
              </a:rPr>
              <a:t>Permission is hereby granted, free of charge, to any person</a:t>
            </a:r>
          </a:p>
          <a:p>
            <a:pPr marL="0" lvl="0" indent="0">
              <a:spcBef>
                <a:spcPts val="0"/>
              </a:spcBef>
              <a:buNone/>
            </a:pPr>
            <a:r>
              <a:rPr lang="en-US" sz="5400" dirty="0">
                <a:latin typeface="Courier New" panose="02070309020205020404" pitchFamily="49" charset="0"/>
                <a:cs typeface="Courier New" panose="02070309020205020404" pitchFamily="49" charset="0"/>
              </a:rPr>
              <a:t>obtaining a copy of this software and associated documentation</a:t>
            </a:r>
          </a:p>
          <a:p>
            <a:pPr marL="0" lvl="0" indent="0">
              <a:spcBef>
                <a:spcPts val="0"/>
              </a:spcBef>
              <a:buNone/>
            </a:pPr>
            <a:r>
              <a:rPr lang="en-US" sz="5400" dirty="0">
                <a:latin typeface="Courier New" panose="02070309020205020404" pitchFamily="49" charset="0"/>
                <a:cs typeface="Courier New" panose="02070309020205020404" pitchFamily="49" charset="0"/>
              </a:rPr>
              <a:t>files (the "Software"), to deal in the Software without</a:t>
            </a:r>
          </a:p>
          <a:p>
            <a:pPr marL="0" lvl="0" indent="0">
              <a:spcBef>
                <a:spcPts val="0"/>
              </a:spcBef>
              <a:buNone/>
            </a:pPr>
            <a:r>
              <a:rPr lang="en-US" sz="5400" dirty="0">
                <a:latin typeface="Courier New" panose="02070309020205020404" pitchFamily="49" charset="0"/>
                <a:cs typeface="Courier New" panose="02070309020205020404" pitchFamily="49" charset="0"/>
              </a:rPr>
              <a:t>restriction, including without limitation the rights to use,</a:t>
            </a:r>
          </a:p>
          <a:p>
            <a:pPr marL="0" lvl="0" indent="0">
              <a:spcBef>
                <a:spcPts val="0"/>
              </a:spcBef>
              <a:buNone/>
            </a:pPr>
            <a:r>
              <a:rPr lang="en-US" sz="5400" dirty="0">
                <a:latin typeface="Courier New" panose="02070309020205020404" pitchFamily="49" charset="0"/>
                <a:cs typeface="Courier New" panose="02070309020205020404" pitchFamily="49" charset="0"/>
              </a:rPr>
              <a:t>copy, modify, merge, publish, distribute, sublicense, and/or sell</a:t>
            </a:r>
          </a:p>
          <a:p>
            <a:pPr marL="0" lvl="0" indent="0">
              <a:spcBef>
                <a:spcPts val="0"/>
              </a:spcBef>
              <a:buNone/>
            </a:pPr>
            <a:r>
              <a:rPr lang="en-US" sz="5400" dirty="0">
                <a:latin typeface="Courier New" panose="02070309020205020404" pitchFamily="49" charset="0"/>
                <a:cs typeface="Courier New" panose="02070309020205020404" pitchFamily="49" charset="0"/>
              </a:rPr>
              <a:t>copies of the Software, and to permit persons to whom the</a:t>
            </a:r>
          </a:p>
          <a:p>
            <a:pPr marL="0" lvl="0" indent="0">
              <a:spcBef>
                <a:spcPts val="0"/>
              </a:spcBef>
              <a:buNone/>
            </a:pPr>
            <a:r>
              <a:rPr lang="en-US" sz="5400" dirty="0">
                <a:latin typeface="Courier New" panose="02070309020205020404" pitchFamily="49" charset="0"/>
                <a:cs typeface="Courier New" panose="02070309020205020404" pitchFamily="49" charset="0"/>
              </a:rPr>
              <a:t>Software is furnished to do so, subject to the following</a:t>
            </a:r>
          </a:p>
          <a:p>
            <a:pPr marL="0" lvl="0" indent="0">
              <a:spcBef>
                <a:spcPts val="0"/>
              </a:spcBef>
              <a:buNone/>
            </a:pPr>
            <a:r>
              <a:rPr lang="en-US" sz="5400" dirty="0">
                <a:latin typeface="Courier New" panose="02070309020205020404" pitchFamily="49" charset="0"/>
                <a:cs typeface="Courier New" panose="02070309020205020404" pitchFamily="49" charset="0"/>
              </a:rPr>
              <a:t>conditions:</a:t>
            </a:r>
          </a:p>
          <a:p>
            <a:pPr marL="0" lvl="0" indent="0">
              <a:spcBef>
                <a:spcPts val="0"/>
              </a:spcBef>
              <a:buNone/>
            </a:pPr>
            <a:endParaRPr lang="en-US" sz="5400" dirty="0">
              <a:latin typeface="Courier New" panose="02070309020205020404" pitchFamily="49" charset="0"/>
              <a:cs typeface="Courier New" panose="02070309020205020404" pitchFamily="49" charset="0"/>
            </a:endParaRPr>
          </a:p>
          <a:p>
            <a:pPr marL="0" lvl="0" indent="0">
              <a:spcBef>
                <a:spcPts val="0"/>
              </a:spcBef>
              <a:buNone/>
            </a:pPr>
            <a:r>
              <a:rPr lang="en-US" sz="5400" dirty="0">
                <a:latin typeface="Courier New" panose="02070309020205020404" pitchFamily="49" charset="0"/>
                <a:cs typeface="Courier New" panose="02070309020205020404" pitchFamily="49" charset="0"/>
              </a:rPr>
              <a:t>The above copyright notice and this permission notice shall be</a:t>
            </a:r>
          </a:p>
          <a:p>
            <a:pPr marL="0" lvl="0" indent="0">
              <a:spcBef>
                <a:spcPts val="0"/>
              </a:spcBef>
              <a:buNone/>
            </a:pPr>
            <a:r>
              <a:rPr lang="en-US" sz="5400" dirty="0">
                <a:latin typeface="Courier New" panose="02070309020205020404" pitchFamily="49" charset="0"/>
                <a:cs typeface="Courier New" panose="02070309020205020404" pitchFamily="49" charset="0"/>
              </a:rPr>
              <a:t>included in all copies or substantial portions of the Software.</a:t>
            </a:r>
          </a:p>
          <a:p>
            <a:pPr marL="0" lvl="0" indent="0">
              <a:spcBef>
                <a:spcPts val="0"/>
              </a:spcBef>
              <a:buNone/>
            </a:pPr>
            <a:endParaRPr lang="en-US" sz="5400" dirty="0">
              <a:latin typeface="Courier New" panose="02070309020205020404" pitchFamily="49" charset="0"/>
              <a:cs typeface="Courier New" panose="02070309020205020404" pitchFamily="49" charset="0"/>
            </a:endParaRPr>
          </a:p>
          <a:p>
            <a:pPr marL="0" lvl="0" indent="0">
              <a:spcBef>
                <a:spcPts val="0"/>
              </a:spcBef>
              <a:buNone/>
            </a:pPr>
            <a:r>
              <a:rPr lang="en-US" sz="5400" dirty="0">
                <a:latin typeface="Courier New" panose="02070309020205020404" pitchFamily="49" charset="0"/>
                <a:cs typeface="Courier New" panose="02070309020205020404" pitchFamily="49" charset="0"/>
              </a:rPr>
              <a:t>THE SOFTWARE IS PROVIDED "AS IS", WITHOUT WARRANTY OF ANY KIND,</a:t>
            </a:r>
          </a:p>
          <a:p>
            <a:pPr marL="0" lvl="0" indent="0">
              <a:spcBef>
                <a:spcPts val="0"/>
              </a:spcBef>
              <a:buNone/>
            </a:pPr>
            <a:r>
              <a:rPr lang="en-US" sz="5400" dirty="0">
                <a:latin typeface="Courier New" panose="02070309020205020404" pitchFamily="49" charset="0"/>
                <a:cs typeface="Courier New" panose="02070309020205020404" pitchFamily="49" charset="0"/>
              </a:rPr>
              <a:t>EXPRESS OR IMPLIED, INCLUDING BUT NOT LIMITED TO THE WARRANTIES</a:t>
            </a:r>
          </a:p>
          <a:p>
            <a:pPr marL="0" lvl="0" indent="0">
              <a:spcBef>
                <a:spcPts val="0"/>
              </a:spcBef>
              <a:buNone/>
            </a:pPr>
            <a:r>
              <a:rPr lang="en-US" sz="5400" dirty="0">
                <a:latin typeface="Courier New" panose="02070309020205020404" pitchFamily="49" charset="0"/>
                <a:cs typeface="Courier New" panose="02070309020205020404" pitchFamily="49" charset="0"/>
              </a:rPr>
              <a:t>OF MERCHANTABILITY, FITNESS FOR A PARTICULAR PURPOSE AND</a:t>
            </a:r>
          </a:p>
          <a:p>
            <a:pPr marL="0" lvl="0" indent="0">
              <a:spcBef>
                <a:spcPts val="0"/>
              </a:spcBef>
              <a:buNone/>
            </a:pPr>
            <a:r>
              <a:rPr lang="en-US" sz="5400" dirty="0">
                <a:latin typeface="Courier New" panose="02070309020205020404" pitchFamily="49" charset="0"/>
                <a:cs typeface="Courier New" panose="02070309020205020404" pitchFamily="49" charset="0"/>
              </a:rPr>
              <a:t>NONINFRINGEMENT. IN NO EVENT SHALL THE AUTHORS OR COPYRIGHT</a:t>
            </a:r>
          </a:p>
          <a:p>
            <a:pPr marL="0" lvl="0" indent="0">
              <a:spcBef>
                <a:spcPts val="0"/>
              </a:spcBef>
              <a:buNone/>
            </a:pPr>
            <a:r>
              <a:rPr lang="en-US" sz="5400" dirty="0">
                <a:latin typeface="Courier New" panose="02070309020205020404" pitchFamily="49" charset="0"/>
                <a:cs typeface="Courier New" panose="02070309020205020404" pitchFamily="49" charset="0"/>
              </a:rPr>
              <a:t>HOLDERS BE LIABLE FOR ANY CLAIM, DAMAGES OR OTHER LIABILITY,</a:t>
            </a:r>
          </a:p>
          <a:p>
            <a:pPr marL="0" lvl="0" indent="0">
              <a:spcBef>
                <a:spcPts val="0"/>
              </a:spcBef>
              <a:buNone/>
            </a:pPr>
            <a:r>
              <a:rPr lang="en-US" sz="5400" dirty="0">
                <a:latin typeface="Courier New" panose="02070309020205020404" pitchFamily="49" charset="0"/>
                <a:cs typeface="Courier New" panose="02070309020205020404" pitchFamily="49" charset="0"/>
              </a:rPr>
              <a:t>WHETHER IN AN ACTION OF CONTRACT, TORT OR OTHERWISE, ARISING</a:t>
            </a:r>
          </a:p>
          <a:p>
            <a:pPr marL="0" lvl="0" indent="0">
              <a:spcBef>
                <a:spcPts val="0"/>
              </a:spcBef>
              <a:buNone/>
            </a:pPr>
            <a:r>
              <a:rPr lang="en-US" sz="5400" dirty="0">
                <a:latin typeface="Courier New" panose="02070309020205020404" pitchFamily="49" charset="0"/>
                <a:cs typeface="Courier New" panose="02070309020205020404" pitchFamily="49" charset="0"/>
              </a:rPr>
              <a:t>FROM, OUT OF OR IN CONNECTION WITH THE SOFTWARE OR THE USE OR</a:t>
            </a:r>
          </a:p>
          <a:p>
            <a:pPr marL="0" lvl="0" indent="0">
              <a:spcBef>
                <a:spcPts val="0"/>
              </a:spcBef>
              <a:buNone/>
            </a:pPr>
            <a:r>
              <a:rPr lang="en-US" sz="5400" dirty="0">
                <a:latin typeface="Courier New" panose="02070309020205020404" pitchFamily="49" charset="0"/>
                <a:cs typeface="Courier New" panose="02070309020205020404" pitchFamily="49" charset="0"/>
              </a:rPr>
              <a:t>OTHER DEALINGS IN THE SOFTWARE</a:t>
            </a:r>
            <a:r>
              <a:rPr lang="en-US" sz="5400" dirty="0" smtClean="0">
                <a:latin typeface="Courier New" panose="02070309020205020404" pitchFamily="49" charset="0"/>
                <a:cs typeface="Courier New" panose="02070309020205020404" pitchFamily="49" charset="0"/>
              </a:rPr>
              <a:t>.</a:t>
            </a:r>
            <a:endParaRPr lang="en-US" sz="5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8263979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40000" lnSpcReduction="20000"/>
          </a:bodyPr>
          <a:lstStyle/>
          <a:p>
            <a:pPr marL="0" lvl="0" indent="0">
              <a:spcBef>
                <a:spcPts val="0"/>
              </a:spcBef>
              <a:buNone/>
            </a:pPr>
            <a:r>
              <a:rPr lang="en-US" sz="5400" dirty="0" smtClean="0">
                <a:latin typeface="Courier New" panose="02070309020205020404" pitchFamily="49" charset="0"/>
                <a:cs typeface="Courier New" panose="02070309020205020404" pitchFamily="49" charset="0"/>
              </a:rPr>
              <a:t>... copies of the Software, and to permit persons to whom the</a:t>
            </a:r>
          </a:p>
          <a:p>
            <a:pPr marL="0" lvl="0" indent="0">
              <a:spcBef>
                <a:spcPts val="0"/>
              </a:spcBef>
              <a:buNone/>
            </a:pPr>
            <a:r>
              <a:rPr lang="en-US" sz="5400" dirty="0" smtClean="0">
                <a:latin typeface="Courier New" panose="02070309020205020404" pitchFamily="49" charset="0"/>
                <a:cs typeface="Courier New" panose="02070309020205020404" pitchFamily="49" charset="0"/>
              </a:rPr>
              <a:t>Software is furnished to do so, subject to the following</a:t>
            </a:r>
          </a:p>
          <a:p>
            <a:pPr marL="0" lvl="0" indent="0">
              <a:spcBef>
                <a:spcPts val="0"/>
              </a:spcBef>
              <a:buNone/>
            </a:pPr>
            <a:r>
              <a:rPr lang="en-US" sz="5400" dirty="0" smtClean="0">
                <a:latin typeface="Courier New" panose="02070309020205020404" pitchFamily="49" charset="0"/>
                <a:cs typeface="Courier New" panose="02070309020205020404" pitchFamily="49" charset="0"/>
              </a:rPr>
              <a:t>conditions</a:t>
            </a:r>
            <a:r>
              <a:rPr lang="en-US" sz="5400" dirty="0">
                <a:latin typeface="Courier New" panose="02070309020205020404" pitchFamily="49" charset="0"/>
                <a:cs typeface="Courier New" panose="02070309020205020404" pitchFamily="49" charset="0"/>
              </a:rPr>
              <a:t>:</a:t>
            </a:r>
          </a:p>
          <a:p>
            <a:pPr marL="0" lvl="0" indent="0">
              <a:spcBef>
                <a:spcPts val="0"/>
              </a:spcBef>
              <a:buNone/>
            </a:pPr>
            <a:endParaRPr lang="en-US" sz="5400" dirty="0" smtClean="0">
              <a:latin typeface="Courier New" panose="02070309020205020404" pitchFamily="49" charset="0"/>
              <a:cs typeface="Courier New" panose="02070309020205020404" pitchFamily="49" charset="0"/>
            </a:endParaRPr>
          </a:p>
          <a:p>
            <a:pPr marL="0" indent="0">
              <a:spcBef>
                <a:spcPts val="0"/>
              </a:spcBef>
              <a:buNone/>
            </a:pPr>
            <a:r>
              <a:rPr lang="en-US" sz="9000" b="1" dirty="0">
                <a:latin typeface="Courier New" panose="02070309020205020404" pitchFamily="49" charset="0"/>
                <a:cs typeface="Courier New" panose="02070309020205020404" pitchFamily="49" charset="0"/>
              </a:rPr>
              <a:t>&lt;INSERT ADDITIONAL CONDITIONS HERE&gt;</a:t>
            </a:r>
          </a:p>
          <a:p>
            <a:pPr marL="0" lvl="0" indent="0">
              <a:spcBef>
                <a:spcPts val="0"/>
              </a:spcBef>
              <a:buNone/>
            </a:pPr>
            <a:endParaRPr lang="en-US" sz="5400" dirty="0">
              <a:latin typeface="Courier New" panose="02070309020205020404" pitchFamily="49" charset="0"/>
              <a:cs typeface="Courier New" panose="02070309020205020404" pitchFamily="49" charset="0"/>
            </a:endParaRPr>
          </a:p>
          <a:p>
            <a:pPr marL="0" lvl="0" indent="0">
              <a:spcBef>
                <a:spcPts val="0"/>
              </a:spcBef>
              <a:buNone/>
            </a:pPr>
            <a:r>
              <a:rPr lang="en-US" sz="5400" dirty="0">
                <a:latin typeface="Courier New" panose="02070309020205020404" pitchFamily="49" charset="0"/>
                <a:cs typeface="Courier New" panose="02070309020205020404" pitchFamily="49" charset="0"/>
              </a:rPr>
              <a:t>The above copyright notice and this permission notice shall be</a:t>
            </a:r>
          </a:p>
          <a:p>
            <a:pPr marL="0" lvl="0" indent="0">
              <a:spcBef>
                <a:spcPts val="0"/>
              </a:spcBef>
              <a:buNone/>
            </a:pPr>
            <a:r>
              <a:rPr lang="en-US" sz="5400" dirty="0">
                <a:latin typeface="Courier New" panose="02070309020205020404" pitchFamily="49" charset="0"/>
                <a:cs typeface="Courier New" panose="02070309020205020404" pitchFamily="49" charset="0"/>
              </a:rPr>
              <a:t>included in all copies or substantial portions of the Software.</a:t>
            </a:r>
          </a:p>
          <a:p>
            <a:pPr marL="0" lvl="0" indent="0">
              <a:spcBef>
                <a:spcPts val="0"/>
              </a:spcBef>
              <a:buNone/>
            </a:pPr>
            <a:endParaRPr lang="en-US" sz="5400" dirty="0">
              <a:latin typeface="Courier New" panose="02070309020205020404" pitchFamily="49" charset="0"/>
              <a:cs typeface="Courier New" panose="02070309020205020404" pitchFamily="49" charset="0"/>
            </a:endParaRPr>
          </a:p>
          <a:p>
            <a:pPr marL="0" lvl="0" indent="0">
              <a:spcBef>
                <a:spcPts val="0"/>
              </a:spcBef>
              <a:buNone/>
            </a:pPr>
            <a:r>
              <a:rPr lang="en-US" sz="5400" dirty="0">
                <a:latin typeface="Courier New" panose="02070309020205020404" pitchFamily="49" charset="0"/>
                <a:cs typeface="Courier New" panose="02070309020205020404" pitchFamily="49" charset="0"/>
              </a:rPr>
              <a:t>THE SOFTWARE IS PROVIDED "AS IS", WITHOUT WARRANTY OF ANY KIND,</a:t>
            </a:r>
          </a:p>
          <a:p>
            <a:pPr marL="0" lvl="0" indent="0">
              <a:spcBef>
                <a:spcPts val="0"/>
              </a:spcBef>
              <a:buNone/>
            </a:pPr>
            <a:r>
              <a:rPr lang="en-US" sz="5400" dirty="0">
                <a:latin typeface="Courier New" panose="02070309020205020404" pitchFamily="49" charset="0"/>
                <a:cs typeface="Courier New" panose="02070309020205020404" pitchFamily="49" charset="0"/>
              </a:rPr>
              <a:t>EXPRESS OR IMPLIED, INCLUDING BUT NOT LIMITED TO THE WARRANTIES</a:t>
            </a:r>
          </a:p>
          <a:p>
            <a:pPr marL="0" lvl="0" indent="0">
              <a:spcBef>
                <a:spcPts val="0"/>
              </a:spcBef>
              <a:buNone/>
            </a:pPr>
            <a:r>
              <a:rPr lang="en-US" sz="5400" dirty="0">
                <a:latin typeface="Courier New" panose="02070309020205020404" pitchFamily="49" charset="0"/>
                <a:cs typeface="Courier New" panose="02070309020205020404" pitchFamily="49" charset="0"/>
              </a:rPr>
              <a:t>OF MERCHANTABILITY, FITNESS FOR A PARTICULAR PURPOSE AND</a:t>
            </a:r>
          </a:p>
          <a:p>
            <a:pPr marL="0" lvl="0" indent="0">
              <a:spcBef>
                <a:spcPts val="0"/>
              </a:spcBef>
              <a:buNone/>
            </a:pPr>
            <a:r>
              <a:rPr lang="en-US" sz="5400" dirty="0">
                <a:latin typeface="Courier New" panose="02070309020205020404" pitchFamily="49" charset="0"/>
                <a:cs typeface="Courier New" panose="02070309020205020404" pitchFamily="49" charset="0"/>
              </a:rPr>
              <a:t>NONINFRINGEMENT. IN NO EVENT SHALL THE AUTHORS OR COPYRIGHT</a:t>
            </a:r>
          </a:p>
          <a:p>
            <a:pPr marL="0" lvl="0" indent="0">
              <a:spcBef>
                <a:spcPts val="0"/>
              </a:spcBef>
              <a:buNone/>
            </a:pPr>
            <a:r>
              <a:rPr lang="en-US" sz="5400" dirty="0">
                <a:latin typeface="Courier New" panose="02070309020205020404" pitchFamily="49" charset="0"/>
                <a:cs typeface="Courier New" panose="02070309020205020404" pitchFamily="49" charset="0"/>
              </a:rPr>
              <a:t>HOLDERS BE LIABLE FOR ANY CLAIM, DAMAGES OR OTHER LIABILITY,</a:t>
            </a:r>
          </a:p>
          <a:p>
            <a:pPr marL="0" lvl="0" indent="0">
              <a:spcBef>
                <a:spcPts val="0"/>
              </a:spcBef>
              <a:buNone/>
            </a:pPr>
            <a:r>
              <a:rPr lang="en-US" sz="5400" dirty="0">
                <a:latin typeface="Courier New" panose="02070309020205020404" pitchFamily="49" charset="0"/>
                <a:cs typeface="Courier New" panose="02070309020205020404" pitchFamily="49" charset="0"/>
              </a:rPr>
              <a:t>WHETHER IN AN ACTION OF CONTRACT, TORT OR OTHERWISE, ARISING</a:t>
            </a:r>
          </a:p>
          <a:p>
            <a:pPr marL="0" lvl="0" indent="0">
              <a:spcBef>
                <a:spcPts val="0"/>
              </a:spcBef>
              <a:buNone/>
            </a:pPr>
            <a:r>
              <a:rPr lang="en-US" sz="5400" dirty="0">
                <a:latin typeface="Courier New" panose="02070309020205020404" pitchFamily="49" charset="0"/>
                <a:cs typeface="Courier New" panose="02070309020205020404" pitchFamily="49" charset="0"/>
              </a:rPr>
              <a:t>FROM, OUT OF OR IN CONNECTION WITH THE SOFTWARE OR THE USE OR</a:t>
            </a:r>
          </a:p>
          <a:p>
            <a:pPr marL="0" lvl="0" indent="0">
              <a:spcBef>
                <a:spcPts val="0"/>
              </a:spcBef>
              <a:buNone/>
            </a:pPr>
            <a:r>
              <a:rPr lang="en-US" sz="5400" dirty="0">
                <a:latin typeface="Courier New" panose="02070309020205020404" pitchFamily="49" charset="0"/>
                <a:cs typeface="Courier New" panose="02070309020205020404" pitchFamily="49" charset="0"/>
              </a:rPr>
              <a:t>OTHER DEALINGS IN THE SOFTWARE</a:t>
            </a:r>
            <a:r>
              <a:rPr lang="en-US" sz="5400" dirty="0" smtClean="0">
                <a:latin typeface="Courier New" panose="02070309020205020404" pitchFamily="49" charset="0"/>
                <a:cs typeface="Courier New" panose="02070309020205020404" pitchFamily="49" charset="0"/>
              </a:rPr>
              <a:t>.</a:t>
            </a:r>
            <a:endParaRPr lang="en-US" sz="5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5578944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Autofit/>
          </a:bodyPr>
          <a:lstStyle/>
          <a:p>
            <a:pPr lvl="0">
              <a:spcBef>
                <a:spcPts val="0"/>
              </a:spcBef>
              <a:buNone/>
            </a:pPr>
            <a:r>
              <a:rPr lang="en-US" sz="5400" b="1" dirty="0">
                <a:latin typeface="Courier New"/>
                <a:ea typeface="Courier New"/>
                <a:cs typeface="Courier New"/>
                <a:sym typeface="Courier New"/>
              </a:rPr>
              <a:t>Morality of Code</a:t>
            </a:r>
          </a:p>
          <a:p>
            <a:pPr lvl="0">
              <a:spcBef>
                <a:spcPts val="0"/>
              </a:spcBef>
              <a:buNone/>
            </a:pPr>
            <a:endParaRPr lang="en-US" sz="5400" dirty="0">
              <a:latin typeface="Courier New"/>
              <a:ea typeface="Courier New"/>
              <a:cs typeface="Courier New"/>
              <a:sym typeface="Courier New"/>
            </a:endParaRPr>
          </a:p>
          <a:p>
            <a:pPr lvl="0">
              <a:spcBef>
                <a:spcPts val="0"/>
              </a:spcBef>
              <a:buNone/>
            </a:pPr>
            <a:r>
              <a:rPr lang="en-US" sz="4000" b="1" strike="sngStrike" dirty="0">
                <a:latin typeface="Courier New"/>
                <a:ea typeface="Courier New"/>
                <a:cs typeface="Courier New"/>
                <a:sym typeface="Courier New"/>
              </a:rPr>
              <a:t>Glen R. Goodwin</a:t>
            </a:r>
          </a:p>
          <a:p>
            <a:pPr lvl="0">
              <a:spcBef>
                <a:spcPts val="0"/>
              </a:spcBef>
              <a:buNone/>
            </a:pPr>
            <a:endParaRPr lang="en-US" sz="4000" strike="sngStrike" dirty="0">
              <a:latin typeface="Courier New"/>
              <a:ea typeface="Courier New"/>
              <a:cs typeface="Courier New"/>
              <a:sym typeface="Courier New"/>
            </a:endParaRPr>
          </a:p>
          <a:p>
            <a:pPr lvl="0">
              <a:spcBef>
                <a:spcPts val="0"/>
              </a:spcBef>
              <a:buNone/>
            </a:pPr>
            <a:r>
              <a:rPr lang="en-US" sz="4000" strike="sngStrike" dirty="0">
                <a:latin typeface="Courier New"/>
                <a:ea typeface="Courier New"/>
                <a:cs typeface="Courier New"/>
                <a:sym typeface="Courier New"/>
              </a:rPr>
              <a:t>Distinguished Software Engineer and </a:t>
            </a:r>
          </a:p>
          <a:p>
            <a:pPr lvl="0">
              <a:spcBef>
                <a:spcPts val="0"/>
              </a:spcBef>
              <a:buNone/>
            </a:pPr>
            <a:r>
              <a:rPr lang="en-US" sz="4000" strike="sngStrike" dirty="0">
                <a:latin typeface="Courier New"/>
                <a:ea typeface="Courier New"/>
                <a:cs typeface="Courier New"/>
                <a:sym typeface="Courier New"/>
              </a:rPr>
              <a:t>Chief Architect for Cyber Security R&amp;D</a:t>
            </a:r>
          </a:p>
          <a:p>
            <a:pPr lvl="0">
              <a:spcBef>
                <a:spcPts val="0"/>
              </a:spcBef>
              <a:buNone/>
            </a:pPr>
            <a:endParaRPr lang="en-US" sz="4000" strike="sngStrike" dirty="0">
              <a:latin typeface="Courier New"/>
              <a:ea typeface="Courier New"/>
              <a:cs typeface="Courier New"/>
              <a:sym typeface="Courier New"/>
            </a:endParaRPr>
          </a:p>
          <a:p>
            <a:pPr lvl="0">
              <a:spcBef>
                <a:spcPts val="0"/>
              </a:spcBef>
              <a:buNone/>
            </a:pPr>
            <a:r>
              <a:rPr lang="en-US" sz="4000" strike="sngStrike" dirty="0">
                <a:latin typeface="Courier New"/>
                <a:ea typeface="Courier New"/>
                <a:cs typeface="Courier New"/>
                <a:sym typeface="Courier New"/>
              </a:rPr>
              <a:t>SAS Institute, Inc.</a:t>
            </a:r>
            <a:endParaRPr lang="en-US" sz="4000" strike="sngStrike" dirty="0"/>
          </a:p>
        </p:txBody>
      </p:sp>
    </p:spTree>
    <p:extLst>
      <p:ext uri="{BB962C8B-B14F-4D97-AF65-F5344CB8AC3E}">
        <p14:creationId xmlns:p14="http://schemas.microsoft.com/office/powerpoint/2010/main" val="133501782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32500" lnSpcReduction="20000"/>
          </a:bodyPr>
          <a:lstStyle/>
          <a:p>
            <a:pPr marL="0" lvl="0" indent="0">
              <a:spcBef>
                <a:spcPts val="0"/>
              </a:spcBef>
              <a:buNone/>
            </a:pPr>
            <a:r>
              <a:rPr lang="en-US" sz="5400" dirty="0" smtClean="0">
                <a:latin typeface="Courier New" panose="02070309020205020404" pitchFamily="49" charset="0"/>
                <a:cs typeface="Courier New" panose="02070309020205020404" pitchFamily="49" charset="0"/>
              </a:rPr>
              <a:t>... copies of the Software, and to permit persons to whom the</a:t>
            </a:r>
          </a:p>
          <a:p>
            <a:pPr marL="0" lvl="0" indent="0">
              <a:spcBef>
                <a:spcPts val="0"/>
              </a:spcBef>
              <a:buNone/>
            </a:pPr>
            <a:r>
              <a:rPr lang="en-US" sz="5400" dirty="0" smtClean="0">
                <a:latin typeface="Courier New" panose="02070309020205020404" pitchFamily="49" charset="0"/>
                <a:cs typeface="Courier New" panose="02070309020205020404" pitchFamily="49" charset="0"/>
              </a:rPr>
              <a:t>Software is furnished to do so, subject to the following</a:t>
            </a:r>
          </a:p>
          <a:p>
            <a:pPr marL="0" lvl="0" indent="0">
              <a:spcBef>
                <a:spcPts val="0"/>
              </a:spcBef>
              <a:buNone/>
            </a:pPr>
            <a:r>
              <a:rPr lang="en-US" sz="5400" dirty="0" smtClean="0">
                <a:latin typeface="Courier New" panose="02070309020205020404" pitchFamily="49" charset="0"/>
                <a:cs typeface="Courier New" panose="02070309020205020404" pitchFamily="49" charset="0"/>
              </a:rPr>
              <a:t>conditions:</a:t>
            </a:r>
          </a:p>
          <a:p>
            <a:pPr marL="0" lvl="0" indent="0">
              <a:spcBef>
                <a:spcPts val="0"/>
              </a:spcBef>
              <a:buNone/>
            </a:pPr>
            <a:endParaRPr lang="en-US" sz="5400" dirty="0" smtClean="0">
              <a:latin typeface="Courier New" panose="02070309020205020404" pitchFamily="49" charset="0"/>
              <a:cs typeface="Courier New" panose="02070309020205020404" pitchFamily="49" charset="0"/>
            </a:endParaRPr>
          </a:p>
          <a:p>
            <a:pPr marL="0" lvl="0" indent="0">
              <a:buNone/>
            </a:pPr>
            <a:r>
              <a:rPr lang="en-US" sz="11100" b="1" dirty="0" smtClean="0">
                <a:latin typeface="Courier New" panose="02070309020205020404" pitchFamily="49" charset="0"/>
                <a:cs typeface="Courier New" panose="02070309020205020404" pitchFamily="49" charset="0"/>
              </a:rPr>
              <a:t>Use of this software for criminal purposes or to harass any individual for any reason is strictly prohibited.</a:t>
            </a:r>
          </a:p>
          <a:p>
            <a:pPr marL="0" lvl="0" indent="0">
              <a:spcBef>
                <a:spcPts val="0"/>
              </a:spcBef>
              <a:buNone/>
            </a:pPr>
            <a:endParaRPr lang="en-US" sz="5400" dirty="0" smtClean="0">
              <a:latin typeface="Courier New" panose="02070309020205020404" pitchFamily="49" charset="0"/>
              <a:cs typeface="Courier New" panose="02070309020205020404" pitchFamily="49" charset="0"/>
            </a:endParaRPr>
          </a:p>
          <a:p>
            <a:pPr marL="0" lvl="0" indent="0">
              <a:spcBef>
                <a:spcPts val="0"/>
              </a:spcBef>
              <a:buNone/>
            </a:pPr>
            <a:endParaRPr lang="en-US" sz="5400" dirty="0" smtClean="0">
              <a:latin typeface="Courier New" panose="02070309020205020404" pitchFamily="49" charset="0"/>
              <a:cs typeface="Courier New" panose="02070309020205020404" pitchFamily="49" charset="0"/>
            </a:endParaRPr>
          </a:p>
          <a:p>
            <a:pPr marL="0" lvl="0" indent="0">
              <a:spcBef>
                <a:spcPts val="0"/>
              </a:spcBef>
              <a:buNone/>
            </a:pPr>
            <a:r>
              <a:rPr lang="en-US" sz="5400" dirty="0" smtClean="0">
                <a:latin typeface="Courier New" panose="02070309020205020404" pitchFamily="49" charset="0"/>
                <a:cs typeface="Courier New" panose="02070309020205020404" pitchFamily="49" charset="0"/>
              </a:rPr>
              <a:t>The above copyright notice and this permission notice shall be</a:t>
            </a:r>
          </a:p>
          <a:p>
            <a:pPr marL="0" lvl="0" indent="0">
              <a:spcBef>
                <a:spcPts val="0"/>
              </a:spcBef>
              <a:buNone/>
            </a:pPr>
            <a:r>
              <a:rPr lang="en-US" sz="5400" dirty="0" smtClean="0">
                <a:latin typeface="Courier New" panose="02070309020205020404" pitchFamily="49" charset="0"/>
                <a:cs typeface="Courier New" panose="02070309020205020404" pitchFamily="49" charset="0"/>
              </a:rPr>
              <a:t>included in all copies or substantial portions of the Software.</a:t>
            </a:r>
          </a:p>
          <a:p>
            <a:pPr marL="0" lvl="0" indent="0">
              <a:spcBef>
                <a:spcPts val="0"/>
              </a:spcBef>
              <a:buNone/>
            </a:pPr>
            <a:endParaRPr lang="en-US" sz="5400" dirty="0" smtClean="0">
              <a:latin typeface="Courier New" panose="02070309020205020404" pitchFamily="49" charset="0"/>
              <a:cs typeface="Courier New" panose="02070309020205020404" pitchFamily="49" charset="0"/>
            </a:endParaRPr>
          </a:p>
          <a:p>
            <a:pPr marL="0" lvl="0" indent="0">
              <a:spcBef>
                <a:spcPts val="0"/>
              </a:spcBef>
              <a:buNone/>
            </a:pPr>
            <a:r>
              <a:rPr lang="en-US" sz="5400" dirty="0" smtClean="0">
                <a:latin typeface="Courier New" panose="02070309020205020404" pitchFamily="49" charset="0"/>
                <a:cs typeface="Courier New" panose="02070309020205020404" pitchFamily="49" charset="0"/>
              </a:rPr>
              <a:t>THE SOFTWARE IS PROVIDED "AS IS", WITHOUT WARRANTY OF ANY KIND,</a:t>
            </a:r>
          </a:p>
          <a:p>
            <a:pPr marL="0" lvl="0" indent="0">
              <a:spcBef>
                <a:spcPts val="0"/>
              </a:spcBef>
              <a:buNone/>
            </a:pPr>
            <a:r>
              <a:rPr lang="en-US" sz="5400" dirty="0" smtClean="0">
                <a:latin typeface="Courier New" panose="02070309020205020404" pitchFamily="49" charset="0"/>
                <a:cs typeface="Courier New" panose="02070309020205020404" pitchFamily="49" charset="0"/>
              </a:rPr>
              <a:t>EXPRESS OR IMPLIED, INCLUDING BUT NOT LIMITED TO THE WARRANTIES</a:t>
            </a:r>
          </a:p>
          <a:p>
            <a:pPr marL="0" lvl="0" indent="0">
              <a:spcBef>
                <a:spcPts val="0"/>
              </a:spcBef>
              <a:buNone/>
            </a:pPr>
            <a:r>
              <a:rPr lang="en-US" sz="5400" dirty="0" smtClean="0">
                <a:latin typeface="Courier New" panose="02070309020205020404" pitchFamily="49" charset="0"/>
                <a:cs typeface="Courier New" panose="02070309020205020404" pitchFamily="49" charset="0"/>
              </a:rPr>
              <a:t>OF MERCHANTABILITY, FITNESS FOR A PARTICULAR PURPOSE AND</a:t>
            </a:r>
          </a:p>
          <a:p>
            <a:pPr marL="0" lvl="0" indent="0">
              <a:spcBef>
                <a:spcPts val="0"/>
              </a:spcBef>
              <a:buNone/>
            </a:pPr>
            <a:r>
              <a:rPr lang="en-US" sz="5400" dirty="0" smtClean="0">
                <a:latin typeface="Courier New" panose="02070309020205020404" pitchFamily="49" charset="0"/>
                <a:cs typeface="Courier New" panose="02070309020205020404" pitchFamily="49" charset="0"/>
              </a:rPr>
              <a:t>NONINFRINGEMENT. IN NO EVENT SHALL THE AUTHORS OR COPYRIGHT</a:t>
            </a:r>
          </a:p>
          <a:p>
            <a:pPr marL="0" lvl="0" indent="0">
              <a:spcBef>
                <a:spcPts val="0"/>
              </a:spcBef>
              <a:buNone/>
            </a:pPr>
            <a:r>
              <a:rPr lang="en-US" sz="5400" dirty="0" smtClean="0">
                <a:latin typeface="Courier New" panose="02070309020205020404" pitchFamily="49" charset="0"/>
                <a:cs typeface="Courier New" panose="02070309020205020404" pitchFamily="49" charset="0"/>
              </a:rPr>
              <a:t>HOLDERS BE LIABLE FOR ANY CLAIM, DAMAGES OR OTHER LIABILITY,</a:t>
            </a:r>
          </a:p>
          <a:p>
            <a:pPr marL="0" lvl="0" indent="0">
              <a:spcBef>
                <a:spcPts val="0"/>
              </a:spcBef>
              <a:buNone/>
            </a:pPr>
            <a:r>
              <a:rPr lang="en-US" sz="5400" dirty="0" smtClean="0">
                <a:latin typeface="Courier New" panose="02070309020205020404" pitchFamily="49" charset="0"/>
                <a:cs typeface="Courier New" panose="02070309020205020404" pitchFamily="49" charset="0"/>
              </a:rPr>
              <a:t>WHETHER IN AN ACTION OF CONTRACT, TORT OR OTHERWISE, ARISING</a:t>
            </a:r>
          </a:p>
          <a:p>
            <a:pPr marL="0" lvl="0" indent="0">
              <a:spcBef>
                <a:spcPts val="0"/>
              </a:spcBef>
              <a:buNone/>
            </a:pPr>
            <a:r>
              <a:rPr lang="en-US" sz="5400" dirty="0" smtClean="0">
                <a:latin typeface="Courier New" panose="02070309020205020404" pitchFamily="49" charset="0"/>
                <a:cs typeface="Courier New" panose="02070309020205020404" pitchFamily="49" charset="0"/>
              </a:rPr>
              <a:t>FROM, OUT OF OR IN CONNECTION WITH THE SOFTWARE OR THE USE OR</a:t>
            </a:r>
          </a:p>
          <a:p>
            <a:pPr marL="0" lvl="0" indent="0">
              <a:spcBef>
                <a:spcPts val="0"/>
              </a:spcBef>
              <a:buNone/>
            </a:pPr>
            <a:r>
              <a:rPr lang="en-US" sz="5400" dirty="0" smtClean="0">
                <a:latin typeface="Courier New" panose="02070309020205020404" pitchFamily="49" charset="0"/>
                <a:cs typeface="Courier New" panose="02070309020205020404" pitchFamily="49" charset="0"/>
              </a:rPr>
              <a:t>OTHER DEALINGS IN THE SOFTWARE.</a:t>
            </a:r>
            <a:endParaRPr lang="en-US" sz="5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9535264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fontScale="25000" lnSpcReduction="20000"/>
          </a:bodyPr>
          <a:lstStyle/>
          <a:p>
            <a:pPr marL="0" lvl="0" indent="0">
              <a:spcBef>
                <a:spcPts val="0"/>
              </a:spcBef>
              <a:buNone/>
            </a:pPr>
            <a:r>
              <a:rPr lang="en-US" sz="5400" dirty="0" smtClean="0">
                <a:latin typeface="Courier New" panose="02070309020205020404" pitchFamily="49" charset="0"/>
                <a:cs typeface="Courier New" panose="02070309020205020404" pitchFamily="49" charset="0"/>
              </a:rPr>
              <a:t>... copies of the Software, and to permit persons to whom the</a:t>
            </a:r>
          </a:p>
          <a:p>
            <a:pPr marL="0" lvl="0" indent="0">
              <a:spcBef>
                <a:spcPts val="0"/>
              </a:spcBef>
              <a:buNone/>
            </a:pPr>
            <a:r>
              <a:rPr lang="en-US" sz="5400" dirty="0" smtClean="0">
                <a:latin typeface="Courier New" panose="02070309020205020404" pitchFamily="49" charset="0"/>
                <a:cs typeface="Courier New" panose="02070309020205020404" pitchFamily="49" charset="0"/>
              </a:rPr>
              <a:t>Software is furnished to do so, subject to the following</a:t>
            </a:r>
          </a:p>
          <a:p>
            <a:pPr marL="0" lvl="0" indent="0">
              <a:spcBef>
                <a:spcPts val="0"/>
              </a:spcBef>
              <a:buNone/>
            </a:pPr>
            <a:r>
              <a:rPr lang="en-US" sz="5400" dirty="0" smtClean="0">
                <a:latin typeface="Courier New" panose="02070309020205020404" pitchFamily="49" charset="0"/>
                <a:cs typeface="Courier New" panose="02070309020205020404" pitchFamily="49" charset="0"/>
              </a:rPr>
              <a:t>conditions:</a:t>
            </a:r>
          </a:p>
          <a:p>
            <a:pPr marL="0" lvl="0" indent="0">
              <a:spcBef>
                <a:spcPts val="0"/>
              </a:spcBef>
              <a:buNone/>
            </a:pPr>
            <a:endParaRPr lang="en-US" sz="5400" dirty="0" smtClean="0">
              <a:latin typeface="Courier New" panose="02070309020205020404" pitchFamily="49" charset="0"/>
              <a:cs typeface="Courier New" panose="02070309020205020404" pitchFamily="49" charset="0"/>
            </a:endParaRPr>
          </a:p>
          <a:p>
            <a:pPr marL="0" indent="0">
              <a:buNone/>
            </a:pPr>
            <a:r>
              <a:rPr lang="en-US" sz="14400" b="1" dirty="0">
                <a:latin typeface="Courier New" panose="02070309020205020404" pitchFamily="49" charset="0"/>
                <a:cs typeface="Courier New" panose="02070309020205020404" pitchFamily="49" charset="0"/>
              </a:rPr>
              <a:t>Use of this software is strictly prohibited by any military or government intelligence agency or any contractor acting on the behalf of a military or government intelligence agency.</a:t>
            </a:r>
          </a:p>
          <a:p>
            <a:pPr marL="0" lvl="0" indent="0">
              <a:spcBef>
                <a:spcPts val="0"/>
              </a:spcBef>
              <a:buNone/>
            </a:pPr>
            <a:endParaRPr lang="en-US" sz="5400" dirty="0" smtClean="0">
              <a:latin typeface="Courier New" panose="02070309020205020404" pitchFamily="49" charset="0"/>
              <a:cs typeface="Courier New" panose="02070309020205020404" pitchFamily="49" charset="0"/>
            </a:endParaRPr>
          </a:p>
          <a:p>
            <a:pPr marL="0" lvl="0" indent="0">
              <a:spcBef>
                <a:spcPts val="0"/>
              </a:spcBef>
              <a:buNone/>
            </a:pPr>
            <a:endParaRPr lang="en-US" sz="5400" dirty="0" smtClean="0">
              <a:latin typeface="Courier New" panose="02070309020205020404" pitchFamily="49" charset="0"/>
              <a:cs typeface="Courier New" panose="02070309020205020404" pitchFamily="49" charset="0"/>
            </a:endParaRPr>
          </a:p>
          <a:p>
            <a:pPr marL="0" lvl="0" indent="0">
              <a:spcBef>
                <a:spcPts val="0"/>
              </a:spcBef>
              <a:buNone/>
            </a:pPr>
            <a:r>
              <a:rPr lang="en-US" sz="5400" dirty="0" smtClean="0">
                <a:latin typeface="Courier New" panose="02070309020205020404" pitchFamily="49" charset="0"/>
                <a:cs typeface="Courier New" panose="02070309020205020404" pitchFamily="49" charset="0"/>
              </a:rPr>
              <a:t>The above copyright notice and this permission notice shall be</a:t>
            </a:r>
          </a:p>
          <a:p>
            <a:pPr marL="0" lvl="0" indent="0">
              <a:spcBef>
                <a:spcPts val="0"/>
              </a:spcBef>
              <a:buNone/>
            </a:pPr>
            <a:r>
              <a:rPr lang="en-US" sz="5400" dirty="0" smtClean="0">
                <a:latin typeface="Courier New" panose="02070309020205020404" pitchFamily="49" charset="0"/>
                <a:cs typeface="Courier New" panose="02070309020205020404" pitchFamily="49" charset="0"/>
              </a:rPr>
              <a:t>included in all copies or substantial portions of the Software.</a:t>
            </a:r>
          </a:p>
          <a:p>
            <a:pPr marL="0" lvl="0" indent="0">
              <a:spcBef>
                <a:spcPts val="0"/>
              </a:spcBef>
              <a:buNone/>
            </a:pPr>
            <a:endParaRPr lang="en-US" sz="5400" dirty="0" smtClean="0">
              <a:latin typeface="Courier New" panose="02070309020205020404" pitchFamily="49" charset="0"/>
              <a:cs typeface="Courier New" panose="02070309020205020404" pitchFamily="49" charset="0"/>
            </a:endParaRPr>
          </a:p>
          <a:p>
            <a:pPr marL="0" lvl="0" indent="0">
              <a:spcBef>
                <a:spcPts val="0"/>
              </a:spcBef>
              <a:buNone/>
            </a:pPr>
            <a:r>
              <a:rPr lang="en-US" sz="5400" dirty="0" smtClean="0">
                <a:latin typeface="Courier New" panose="02070309020205020404" pitchFamily="49" charset="0"/>
                <a:cs typeface="Courier New" panose="02070309020205020404" pitchFamily="49" charset="0"/>
              </a:rPr>
              <a:t>THE SOFTWARE IS PROVIDED "AS IS", WITHOUT WARRANTY OF ANY KIND,</a:t>
            </a:r>
          </a:p>
          <a:p>
            <a:pPr marL="0" lvl="0" indent="0">
              <a:spcBef>
                <a:spcPts val="0"/>
              </a:spcBef>
              <a:buNone/>
            </a:pPr>
            <a:r>
              <a:rPr lang="en-US" sz="5400" dirty="0" smtClean="0">
                <a:latin typeface="Courier New" panose="02070309020205020404" pitchFamily="49" charset="0"/>
                <a:cs typeface="Courier New" panose="02070309020205020404" pitchFamily="49" charset="0"/>
              </a:rPr>
              <a:t>EXPRESS OR IMPLIED, INCLUDING BUT NOT LIMITED TO THE WARRANTIES</a:t>
            </a:r>
          </a:p>
          <a:p>
            <a:pPr marL="0" lvl="0" indent="0">
              <a:spcBef>
                <a:spcPts val="0"/>
              </a:spcBef>
              <a:buNone/>
            </a:pPr>
            <a:r>
              <a:rPr lang="en-US" sz="5400" dirty="0" smtClean="0">
                <a:latin typeface="Courier New" panose="02070309020205020404" pitchFamily="49" charset="0"/>
                <a:cs typeface="Courier New" panose="02070309020205020404" pitchFamily="49" charset="0"/>
              </a:rPr>
              <a:t>OF MERCHANTABILITY, FITNESS FOR A PARTICULAR PURPOSE AND</a:t>
            </a:r>
          </a:p>
          <a:p>
            <a:pPr marL="0" lvl="0" indent="0">
              <a:spcBef>
                <a:spcPts val="0"/>
              </a:spcBef>
              <a:buNone/>
            </a:pPr>
            <a:r>
              <a:rPr lang="en-US" sz="5400" dirty="0" smtClean="0">
                <a:latin typeface="Courier New" panose="02070309020205020404" pitchFamily="49" charset="0"/>
                <a:cs typeface="Courier New" panose="02070309020205020404" pitchFamily="49" charset="0"/>
              </a:rPr>
              <a:t>NONINFRINGEMENT. IN NO EVENT SHALL THE AUTHORS OR COPYRIGHT</a:t>
            </a:r>
          </a:p>
          <a:p>
            <a:pPr marL="0" lvl="0" indent="0">
              <a:spcBef>
                <a:spcPts val="0"/>
              </a:spcBef>
              <a:buNone/>
            </a:pPr>
            <a:r>
              <a:rPr lang="en-US" sz="5400" dirty="0" smtClean="0">
                <a:latin typeface="Courier New" panose="02070309020205020404" pitchFamily="49" charset="0"/>
                <a:cs typeface="Courier New" panose="02070309020205020404" pitchFamily="49" charset="0"/>
              </a:rPr>
              <a:t>HOLDERS BE LIABLE FOR ANY CLAIM, DAMAGES OR OTHER LIABILITY,</a:t>
            </a:r>
          </a:p>
          <a:p>
            <a:pPr marL="0" lvl="0" indent="0">
              <a:spcBef>
                <a:spcPts val="0"/>
              </a:spcBef>
              <a:buNone/>
            </a:pPr>
            <a:r>
              <a:rPr lang="en-US" sz="5400" dirty="0" smtClean="0">
                <a:latin typeface="Courier New" panose="02070309020205020404" pitchFamily="49" charset="0"/>
                <a:cs typeface="Courier New" panose="02070309020205020404" pitchFamily="49" charset="0"/>
              </a:rPr>
              <a:t>WHETHER IN AN ACTION OF CONTRACT, TORT OR OTHERWISE, ARISING</a:t>
            </a:r>
          </a:p>
          <a:p>
            <a:pPr marL="0" lvl="0" indent="0">
              <a:spcBef>
                <a:spcPts val="0"/>
              </a:spcBef>
              <a:buNone/>
            </a:pPr>
            <a:r>
              <a:rPr lang="en-US" sz="5400" dirty="0" smtClean="0">
                <a:latin typeface="Courier New" panose="02070309020205020404" pitchFamily="49" charset="0"/>
                <a:cs typeface="Courier New" panose="02070309020205020404" pitchFamily="49" charset="0"/>
              </a:rPr>
              <a:t>FROM, OUT OF OR IN CONNECTION WITH THE SOFTWARE OR THE USE OR</a:t>
            </a:r>
          </a:p>
          <a:p>
            <a:pPr marL="0" lvl="0" indent="0">
              <a:spcBef>
                <a:spcPts val="0"/>
              </a:spcBef>
              <a:buNone/>
            </a:pPr>
            <a:r>
              <a:rPr lang="en-US" sz="5400" dirty="0" smtClean="0">
                <a:latin typeface="Courier New" panose="02070309020205020404" pitchFamily="49" charset="0"/>
                <a:cs typeface="Courier New" panose="02070309020205020404" pitchFamily="49" charset="0"/>
              </a:rPr>
              <a:t>OTHER DEALINGS IN THE SOFTWARE.</a:t>
            </a:r>
            <a:endParaRPr lang="en-US" sz="5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46616425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3600" dirty="0" smtClean="0">
                <a:latin typeface="Courier New"/>
                <a:cs typeface="Courier New"/>
                <a:sym typeface="Courier New"/>
              </a:rPr>
              <a:t>&gt; tail conf.notes.txt</a:t>
            </a:r>
            <a:endParaRPr lang="en-US" sz="3600" dirty="0"/>
          </a:p>
        </p:txBody>
      </p:sp>
    </p:spTree>
    <p:extLst>
      <p:ext uri="{BB962C8B-B14F-4D97-AF65-F5344CB8AC3E}">
        <p14:creationId xmlns:p14="http://schemas.microsoft.com/office/powerpoint/2010/main" val="78173953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a:latin typeface="Courier New"/>
                <a:ea typeface="Courier New"/>
                <a:cs typeface="Courier New"/>
                <a:sym typeface="Courier New"/>
              </a:rPr>
              <a:t>A moral responsibility to examine our code to ensure it is used in a manner morally consistent with our intended usage.</a:t>
            </a:r>
            <a:endParaRPr lang="en-US" sz="5400" dirty="0"/>
          </a:p>
        </p:txBody>
      </p:sp>
    </p:spTree>
    <p:extLst>
      <p:ext uri="{BB962C8B-B14F-4D97-AF65-F5344CB8AC3E}">
        <p14:creationId xmlns:p14="http://schemas.microsoft.com/office/powerpoint/2010/main" val="185486923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lvl="0">
              <a:spcBef>
                <a:spcPts val="0"/>
              </a:spcBef>
              <a:buNone/>
            </a:pPr>
            <a:r>
              <a:rPr lang="en-US" sz="3600" b="1" dirty="0">
                <a:latin typeface="Courier New"/>
                <a:ea typeface="Courier New"/>
                <a:cs typeface="Courier New"/>
                <a:sym typeface="Courier New"/>
              </a:rPr>
              <a:t>Glen R. Goodwin</a:t>
            </a:r>
          </a:p>
          <a:p>
            <a:pPr lvl="0">
              <a:spcBef>
                <a:spcPts val="0"/>
              </a:spcBef>
              <a:buNone/>
            </a:pPr>
            <a:r>
              <a:rPr lang="en-US" sz="3600" dirty="0" smtClean="0">
                <a:latin typeface="Courier New"/>
                <a:ea typeface="Courier New"/>
                <a:cs typeface="Courier New"/>
                <a:sym typeface="Courier New"/>
              </a:rPr>
              <a:t>SAS </a:t>
            </a:r>
            <a:r>
              <a:rPr lang="en-US" sz="3600" dirty="0">
                <a:latin typeface="Courier New"/>
                <a:ea typeface="Courier New"/>
                <a:cs typeface="Courier New"/>
                <a:sym typeface="Courier New"/>
              </a:rPr>
              <a:t>Institute, </a:t>
            </a:r>
            <a:r>
              <a:rPr lang="en-US" sz="3600" dirty="0" err="1" smtClean="0">
                <a:latin typeface="Courier New"/>
                <a:ea typeface="Courier New"/>
                <a:cs typeface="Courier New"/>
                <a:sym typeface="Courier New"/>
              </a:rPr>
              <a:t>inc</a:t>
            </a:r>
            <a:r>
              <a:rPr lang="en-US" sz="3600" dirty="0" err="1">
                <a:latin typeface="Courier New"/>
                <a:ea typeface="Courier New"/>
                <a:cs typeface="Courier New"/>
                <a:sym typeface="Courier New"/>
              </a:rPr>
              <a:t>.</a:t>
            </a:r>
            <a:endParaRPr lang="en-US" sz="3600" dirty="0"/>
          </a:p>
          <a:p>
            <a:pPr marL="0" indent="0">
              <a:buNone/>
            </a:pPr>
            <a:endParaRPr lang="en-US" sz="3600" dirty="0" smtClean="0"/>
          </a:p>
          <a:p>
            <a:pPr marL="0" indent="0">
              <a:buNone/>
            </a:pPr>
            <a:r>
              <a:rPr lang="en-US" sz="3600" dirty="0">
                <a:latin typeface="Courier New" panose="02070309020205020404" pitchFamily="49" charset="0"/>
                <a:cs typeface="Courier New" panose="02070309020205020404" pitchFamily="49" charset="0"/>
              </a:rPr>
              <a:t>https://arei.net</a:t>
            </a:r>
          </a:p>
          <a:p>
            <a:pPr marL="0" indent="0">
              <a:buNone/>
            </a:pPr>
            <a:r>
              <a:rPr lang="en-US" sz="3600" dirty="0" smtClean="0">
                <a:latin typeface="Courier New" panose="02070309020205020404" pitchFamily="49" charset="0"/>
                <a:cs typeface="Courier New" panose="02070309020205020404" pitchFamily="49" charset="0"/>
              </a:rPr>
              <a:t>https://twitter.com/areinet</a:t>
            </a:r>
          </a:p>
          <a:p>
            <a:pPr marL="0" indent="0">
              <a:buNone/>
            </a:pPr>
            <a:r>
              <a:rPr lang="en-US" sz="3600" dirty="0" smtClean="0">
                <a:latin typeface="Courier New" panose="02070309020205020404" pitchFamily="49" charset="0"/>
                <a:cs typeface="Courier New" panose="02070309020205020404" pitchFamily="49" charset="0"/>
              </a:rPr>
              <a:t>https://github.com/arei</a:t>
            </a:r>
          </a:p>
        </p:txBody>
      </p:sp>
    </p:spTree>
    <p:extLst>
      <p:ext uri="{BB962C8B-B14F-4D97-AF65-F5344CB8AC3E}">
        <p14:creationId xmlns:p14="http://schemas.microsoft.com/office/powerpoint/2010/main" val="201328785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lvl="0">
              <a:spcBef>
                <a:spcPts val="0"/>
              </a:spcBef>
              <a:buNone/>
            </a:pPr>
            <a:r>
              <a:rPr lang="en-US" sz="3600" b="1" dirty="0">
                <a:latin typeface="Courier New"/>
                <a:ea typeface="Courier New"/>
                <a:cs typeface="Courier New"/>
                <a:sym typeface="Courier New"/>
              </a:rPr>
              <a:t>Glen R. Goodwin</a:t>
            </a:r>
          </a:p>
          <a:p>
            <a:pPr lvl="0">
              <a:spcBef>
                <a:spcPts val="0"/>
              </a:spcBef>
              <a:buNone/>
            </a:pPr>
            <a:r>
              <a:rPr lang="en-US" sz="3600" dirty="0" smtClean="0">
                <a:latin typeface="Courier New"/>
                <a:ea typeface="Courier New"/>
                <a:cs typeface="Courier New"/>
                <a:sym typeface="Courier New"/>
              </a:rPr>
              <a:t>SAS </a:t>
            </a:r>
            <a:r>
              <a:rPr lang="en-US" sz="3600" dirty="0">
                <a:latin typeface="Courier New"/>
                <a:ea typeface="Courier New"/>
                <a:cs typeface="Courier New"/>
                <a:sym typeface="Courier New"/>
              </a:rPr>
              <a:t>Institute, Inc.</a:t>
            </a:r>
            <a:endParaRPr lang="en-US" sz="3600" dirty="0"/>
          </a:p>
          <a:p>
            <a:pPr marL="0" indent="0">
              <a:buNone/>
            </a:pPr>
            <a:endParaRPr lang="en-US" sz="3600" dirty="0" smtClean="0"/>
          </a:p>
          <a:p>
            <a:pPr marL="0" indent="0">
              <a:buNone/>
            </a:pPr>
            <a:r>
              <a:rPr lang="en-US" sz="3600" dirty="0">
                <a:latin typeface="Courier New" panose="02070309020205020404" pitchFamily="49" charset="0"/>
                <a:cs typeface="Courier New" panose="02070309020205020404" pitchFamily="49" charset="0"/>
              </a:rPr>
              <a:t>https://arei.net</a:t>
            </a:r>
          </a:p>
          <a:p>
            <a:pPr marL="0" indent="0">
              <a:buNone/>
            </a:pPr>
            <a:r>
              <a:rPr lang="en-US" sz="3600" dirty="0" smtClean="0">
                <a:latin typeface="Courier New" panose="02070309020205020404" pitchFamily="49" charset="0"/>
                <a:cs typeface="Courier New" panose="02070309020205020404" pitchFamily="49" charset="0"/>
              </a:rPr>
              <a:t>https://twitter.com/areinet</a:t>
            </a:r>
          </a:p>
          <a:p>
            <a:pPr marL="0" indent="0">
              <a:buNone/>
            </a:pPr>
            <a:r>
              <a:rPr lang="en-US" sz="3600" dirty="0" smtClean="0">
                <a:latin typeface="Courier New" panose="02070309020205020404" pitchFamily="49" charset="0"/>
                <a:cs typeface="Courier New" panose="02070309020205020404" pitchFamily="49" charset="0"/>
              </a:rPr>
              <a:t>https://github.com/arei</a:t>
            </a:r>
          </a:p>
          <a:p>
            <a:pPr marL="0" indent="0">
              <a:buNone/>
            </a:pPr>
            <a:endParaRPr lang="en-US" sz="2400" dirty="0" smtClean="0">
              <a:latin typeface="Courier New" panose="02070309020205020404" pitchFamily="49" charset="0"/>
              <a:cs typeface="Courier New" panose="02070309020205020404" pitchFamily="49" charset="0"/>
            </a:endParaRPr>
          </a:p>
          <a:p>
            <a:pPr marL="0" indent="0">
              <a:buNone/>
            </a:pPr>
            <a:r>
              <a:rPr lang="en-US" sz="3600" dirty="0" smtClean="0">
                <a:latin typeface="Courier New" panose="02070309020205020404" pitchFamily="49" charset="0"/>
                <a:cs typeface="Courier New" panose="02070309020205020404" pitchFamily="49" charset="0"/>
              </a:rPr>
              <a:t>Thank You!</a:t>
            </a:r>
          </a:p>
        </p:txBody>
      </p:sp>
    </p:spTree>
    <p:extLst>
      <p:ext uri="{BB962C8B-B14F-4D97-AF65-F5344CB8AC3E}">
        <p14:creationId xmlns:p14="http://schemas.microsoft.com/office/powerpoint/2010/main" val="13384804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lvl="0" indent="0">
              <a:spcBef>
                <a:spcPts val="0"/>
              </a:spcBef>
              <a:buNone/>
            </a:pPr>
            <a:r>
              <a:rPr lang="en-US" b="1" dirty="0">
                <a:latin typeface="Courier New" panose="02070309020205020404" pitchFamily="49" charset="0"/>
                <a:cs typeface="Courier New" panose="02070309020205020404" pitchFamily="49" charset="0"/>
              </a:rPr>
              <a:t>Field Guide to United States Intellectual </a:t>
            </a:r>
            <a:r>
              <a:rPr lang="en-US" b="1" dirty="0" smtClean="0">
                <a:latin typeface="Courier New" panose="02070309020205020404" pitchFamily="49" charset="0"/>
                <a:cs typeface="Courier New" panose="02070309020205020404" pitchFamily="49" charset="0"/>
              </a:rPr>
              <a:t>Property</a:t>
            </a:r>
          </a:p>
          <a:p>
            <a:pPr marL="0" lvl="0" indent="0">
              <a:spcBef>
                <a:spcPts val="0"/>
              </a:spcBef>
              <a:buNone/>
            </a:pPr>
            <a:r>
              <a:rPr lang="en-US" dirty="0" smtClean="0">
                <a:latin typeface="Courier New" panose="02070309020205020404" pitchFamily="49" charset="0"/>
                <a:cs typeface="Courier New" panose="02070309020205020404" pitchFamily="49" charset="0"/>
              </a:rPr>
              <a:t>https</a:t>
            </a:r>
            <a:r>
              <a:rPr lang="en-US" dirty="0">
                <a:latin typeface="Courier New" panose="02070309020205020404" pitchFamily="49" charset="0"/>
                <a:cs typeface="Courier New" panose="02070309020205020404" pitchFamily="49" charset="0"/>
              </a:rPr>
              <a:t>://fieldguide.kemitchell.com</a:t>
            </a:r>
            <a:r>
              <a:rPr lang="en-US" dirty="0" smtClean="0">
                <a:latin typeface="Courier New" panose="02070309020205020404" pitchFamily="49" charset="0"/>
                <a:cs typeface="Courier New" panose="02070309020205020404" pitchFamily="49" charset="0"/>
              </a:rPr>
              <a:t>/</a:t>
            </a:r>
          </a:p>
          <a:p>
            <a:pPr marL="0" lvl="0" indent="0">
              <a:spcBef>
                <a:spcPts val="0"/>
              </a:spcBef>
              <a:buNone/>
            </a:pPr>
            <a:endParaRPr lang="en-US" dirty="0" smtClean="0">
              <a:latin typeface="Courier New" panose="02070309020205020404" pitchFamily="49" charset="0"/>
              <a:cs typeface="Courier New" panose="02070309020205020404" pitchFamily="49" charset="0"/>
            </a:endParaRPr>
          </a:p>
          <a:p>
            <a:pPr marL="0" lvl="0" indent="0">
              <a:spcBef>
                <a:spcPts val="0"/>
              </a:spcBef>
              <a:buNone/>
            </a:pPr>
            <a:r>
              <a:rPr lang="en-US" b="1" dirty="0" smtClean="0">
                <a:latin typeface="Courier New" panose="02070309020205020404" pitchFamily="49" charset="0"/>
                <a:cs typeface="Courier New" panose="02070309020205020404" pitchFamily="49" charset="0"/>
              </a:rPr>
              <a:t>MIT License Line by Line</a:t>
            </a:r>
            <a:endParaRPr lang="en-US" b="1" dirty="0">
              <a:latin typeface="Courier New" panose="02070309020205020404" pitchFamily="49" charset="0"/>
              <a:cs typeface="Courier New" panose="02070309020205020404" pitchFamily="49" charset="0"/>
            </a:endParaRPr>
          </a:p>
          <a:p>
            <a:pPr marL="0" lvl="0" indent="0">
              <a:spcBef>
                <a:spcPts val="0"/>
              </a:spcBef>
              <a:buNone/>
            </a:pPr>
            <a:r>
              <a:rPr lang="en-US" dirty="0">
                <a:latin typeface="Courier New" panose="02070309020205020404" pitchFamily="49" charset="0"/>
                <a:cs typeface="Courier New" panose="02070309020205020404" pitchFamily="49" charset="0"/>
              </a:rPr>
              <a:t>https://writing.kemitchell.com/2016/09/21/MIT-License-Line-by-Line.html</a:t>
            </a:r>
          </a:p>
        </p:txBody>
      </p:sp>
    </p:spTree>
    <p:extLst>
      <p:ext uri="{BB962C8B-B14F-4D97-AF65-F5344CB8AC3E}">
        <p14:creationId xmlns:p14="http://schemas.microsoft.com/office/powerpoint/2010/main" val="45207131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a:latin typeface="Courier New"/>
                <a:ea typeface="Courier New"/>
                <a:cs typeface="Courier New"/>
                <a:sym typeface="Courier New"/>
              </a:rPr>
              <a:t>Morality of Code</a:t>
            </a:r>
            <a:endParaRPr lang="en-US" sz="5400" dirty="0"/>
          </a:p>
        </p:txBody>
      </p:sp>
    </p:spTree>
    <p:extLst>
      <p:ext uri="{BB962C8B-B14F-4D97-AF65-F5344CB8AC3E}">
        <p14:creationId xmlns:p14="http://schemas.microsoft.com/office/powerpoint/2010/main" val="7382993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0" indent="0">
              <a:buNone/>
            </a:pPr>
            <a:r>
              <a:rPr lang="en" sz="5400" dirty="0">
                <a:latin typeface="Courier New"/>
                <a:ea typeface="Courier New"/>
                <a:cs typeface="Courier New"/>
                <a:sym typeface="Courier New"/>
              </a:rPr>
              <a:t>{ … }</a:t>
            </a:r>
            <a:endParaRPr lang="en-US" sz="5400" dirty="0"/>
          </a:p>
        </p:txBody>
      </p:sp>
    </p:spTree>
    <p:extLst>
      <p:ext uri="{BB962C8B-B14F-4D97-AF65-F5344CB8AC3E}">
        <p14:creationId xmlns:p14="http://schemas.microsoft.com/office/powerpoint/2010/main" val="37386961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Autofit/>
          </a:bodyPr>
          <a:lstStyle/>
          <a:p>
            <a:pPr marL="0" indent="0">
              <a:buNone/>
            </a:pPr>
            <a:r>
              <a:rPr lang="en" sz="5400" dirty="0">
                <a:latin typeface="Courier New"/>
                <a:ea typeface="Courier New"/>
                <a:cs typeface="Courier New"/>
                <a:sym typeface="Courier New"/>
              </a:rPr>
              <a:t>{</a:t>
            </a:r>
            <a:r>
              <a:rPr lang="en" sz="5400" dirty="0" smtClean="0">
                <a:latin typeface="Courier New"/>
                <a:ea typeface="Courier New"/>
                <a:cs typeface="Courier New"/>
                <a:sym typeface="Courier New"/>
              </a:rPr>
              <a:t>1001101011100000101101010010110011101001100010101011001010110111000111100000000000001111101011100102001010101011010101111010010001011000011010010011101011010101111000</a:t>
            </a:r>
            <a:r>
              <a:rPr lang="en" sz="5400" dirty="0">
                <a:latin typeface="Courier New"/>
                <a:ea typeface="Courier New"/>
                <a:cs typeface="Courier New"/>
                <a:sym typeface="Courier New"/>
              </a:rPr>
              <a:t>}</a:t>
            </a:r>
            <a:endParaRPr lang="en-US" sz="5400" dirty="0"/>
          </a:p>
        </p:txBody>
      </p:sp>
    </p:spTree>
    <p:extLst>
      <p:ext uri="{BB962C8B-B14F-4D97-AF65-F5344CB8AC3E}">
        <p14:creationId xmlns:p14="http://schemas.microsoft.com/office/powerpoint/2010/main" val="25011709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914400" lvl="0" indent="-914400">
              <a:spcBef>
                <a:spcPts val="0"/>
              </a:spcBef>
              <a:buNone/>
            </a:pPr>
            <a:r>
              <a:rPr lang="en" sz="3600" dirty="0">
                <a:latin typeface="Courier New"/>
                <a:ea typeface="Courier New"/>
                <a:cs typeface="Courier New"/>
                <a:sym typeface="Courier New"/>
              </a:rPr>
              <a:t>function </a:t>
            </a:r>
            <a:r>
              <a:rPr lang="en" sz="3600" dirty="0" smtClean="0">
                <a:latin typeface="Courier New"/>
                <a:ea typeface="Courier New"/>
                <a:cs typeface="Courier New"/>
                <a:sym typeface="Courier New"/>
              </a:rPr>
              <a:t>commandRobot(command) {</a:t>
            </a:r>
          </a:p>
          <a:p>
            <a:pPr marL="914400" lvl="0" indent="-914400">
              <a:spcBef>
                <a:spcPts val="0"/>
              </a:spcBef>
              <a:buNone/>
            </a:pPr>
            <a:r>
              <a:rPr lang="en" sz="3600" dirty="0" smtClean="0">
                <a:latin typeface="Courier New"/>
                <a:ea typeface="Courier New"/>
                <a:cs typeface="Courier New"/>
                <a:sym typeface="Courier New"/>
              </a:rPr>
              <a:t>	let parsed = parseCommand(command);</a:t>
            </a:r>
          </a:p>
          <a:p>
            <a:pPr marL="914400" lvl="0" indent="-914400">
              <a:spcBef>
                <a:spcPts val="0"/>
              </a:spcBef>
              <a:buNone/>
            </a:pPr>
            <a:r>
              <a:rPr lang="en" sz="3600" dirty="0" smtClean="0">
                <a:latin typeface="Courier New"/>
                <a:ea typeface="Courier New"/>
                <a:cs typeface="Courier New"/>
                <a:sym typeface="Courier New"/>
              </a:rPr>
              <a:t>	return executeCommand(parsed);</a:t>
            </a:r>
          </a:p>
          <a:p>
            <a:pPr marL="914400" lvl="0" indent="-914400">
              <a:spcBef>
                <a:spcPts val="0"/>
              </a:spcBef>
              <a:buNone/>
            </a:pPr>
            <a:r>
              <a:rPr lang="en" sz="3600" dirty="0" smtClean="0">
                <a:latin typeface="Courier New"/>
                <a:ea typeface="Courier New"/>
                <a:cs typeface="Courier New"/>
                <a:sym typeface="Courier New"/>
              </a:rPr>
              <a:t>}</a:t>
            </a:r>
          </a:p>
          <a:p>
            <a:pPr marL="914400" lvl="0" indent="-914400">
              <a:spcBef>
                <a:spcPts val="0"/>
              </a:spcBef>
              <a:buNone/>
            </a:pPr>
            <a:r>
              <a:rPr lang="en" sz="3600" dirty="0" smtClean="0">
                <a:latin typeface="Courier New"/>
                <a:ea typeface="Courier New"/>
                <a:cs typeface="Courier New"/>
                <a:sym typeface="Courier New"/>
              </a:rPr>
              <a:t>commandRobot(“make sandwich”);</a:t>
            </a:r>
          </a:p>
        </p:txBody>
      </p:sp>
    </p:spTree>
    <p:extLst>
      <p:ext uri="{BB962C8B-B14F-4D97-AF65-F5344CB8AC3E}">
        <p14:creationId xmlns:p14="http://schemas.microsoft.com/office/powerpoint/2010/main" val="38248094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9214" y="1976438"/>
            <a:ext cx="11843896" cy="4771258"/>
          </a:xfrm>
        </p:spPr>
        <p:txBody>
          <a:bodyPr>
            <a:normAutofit/>
          </a:bodyPr>
          <a:lstStyle/>
          <a:p>
            <a:pPr marL="914400" lvl="0" indent="-914400">
              <a:spcBef>
                <a:spcPts val="0"/>
              </a:spcBef>
              <a:buNone/>
            </a:pPr>
            <a:r>
              <a:rPr lang="en" sz="3600" dirty="0">
                <a:latin typeface="Courier New"/>
                <a:ea typeface="Courier New"/>
                <a:cs typeface="Courier New"/>
                <a:sym typeface="Courier New"/>
              </a:rPr>
              <a:t>function commandRobot(command) {</a:t>
            </a:r>
          </a:p>
          <a:p>
            <a:pPr marL="914400" lvl="0" indent="-914400">
              <a:spcBef>
                <a:spcPts val="0"/>
              </a:spcBef>
              <a:buNone/>
            </a:pPr>
            <a:r>
              <a:rPr lang="en" sz="3600" dirty="0">
                <a:latin typeface="Courier New"/>
                <a:ea typeface="Courier New"/>
                <a:cs typeface="Courier New"/>
                <a:sym typeface="Courier New"/>
              </a:rPr>
              <a:t>	let parsed = parseCommand(command);</a:t>
            </a:r>
          </a:p>
          <a:p>
            <a:pPr marL="914400" lvl="0" indent="-914400">
              <a:spcBef>
                <a:spcPts val="0"/>
              </a:spcBef>
              <a:buNone/>
            </a:pPr>
            <a:r>
              <a:rPr lang="en" sz="3600" dirty="0">
                <a:latin typeface="Courier New"/>
                <a:ea typeface="Courier New"/>
                <a:cs typeface="Courier New"/>
                <a:sym typeface="Courier New"/>
              </a:rPr>
              <a:t>	return executeCommand(parsed);</a:t>
            </a:r>
          </a:p>
          <a:p>
            <a:pPr marL="914400" lvl="0" indent="-914400">
              <a:spcBef>
                <a:spcPts val="0"/>
              </a:spcBef>
              <a:buNone/>
            </a:pPr>
            <a:r>
              <a:rPr lang="en" sz="3600" dirty="0">
                <a:latin typeface="Courier New"/>
                <a:ea typeface="Courier New"/>
                <a:cs typeface="Courier New"/>
                <a:sym typeface="Courier New"/>
              </a:rPr>
              <a:t>}</a:t>
            </a:r>
          </a:p>
          <a:p>
            <a:pPr marL="914400" lvl="0" indent="-914400">
              <a:spcBef>
                <a:spcPts val="0"/>
              </a:spcBef>
              <a:buNone/>
            </a:pPr>
            <a:r>
              <a:rPr lang="en" sz="3600" dirty="0">
                <a:latin typeface="Courier New"/>
                <a:ea typeface="Courier New"/>
                <a:cs typeface="Courier New"/>
                <a:sym typeface="Courier New"/>
              </a:rPr>
              <a:t>commandRobot(“</a:t>
            </a:r>
            <a:r>
              <a:rPr lang="en" sz="3600" dirty="0" smtClean="0">
                <a:latin typeface="Courier New"/>
                <a:ea typeface="Courier New"/>
                <a:cs typeface="Courier New"/>
                <a:sym typeface="Courier New"/>
              </a:rPr>
              <a:t>make </a:t>
            </a:r>
            <a:r>
              <a:rPr lang="en" sz="3600" dirty="0">
                <a:latin typeface="Courier New"/>
                <a:ea typeface="Courier New"/>
                <a:cs typeface="Courier New"/>
                <a:sym typeface="Courier New"/>
              </a:rPr>
              <a:t>sandwich</a:t>
            </a:r>
            <a:r>
              <a:rPr lang="en" sz="3600" dirty="0" smtClean="0">
                <a:latin typeface="Courier New"/>
                <a:ea typeface="Courier New"/>
                <a:cs typeface="Courier New"/>
                <a:sym typeface="Courier New"/>
              </a:rPr>
              <a:t>”);</a:t>
            </a:r>
            <a:endParaRPr lang="en" sz="3600" dirty="0">
              <a:latin typeface="Courier New"/>
              <a:ea typeface="Courier New"/>
              <a:cs typeface="Courier New"/>
              <a:sym typeface="Courier New"/>
            </a:endParaRPr>
          </a:p>
          <a:p>
            <a:pPr marL="0" indent="0">
              <a:buNone/>
            </a:pPr>
            <a:r>
              <a:rPr lang="en" sz="3600" dirty="0" smtClean="0">
                <a:latin typeface="Courier New"/>
                <a:ea typeface="Courier New"/>
                <a:cs typeface="Courier New"/>
                <a:sym typeface="Courier New"/>
              </a:rPr>
              <a:t>commandRobot(“kill all humans”);</a:t>
            </a:r>
            <a:endParaRPr lang="en-US" sz="3600" dirty="0"/>
          </a:p>
        </p:txBody>
      </p:sp>
    </p:spTree>
    <p:extLst>
      <p:ext uri="{BB962C8B-B14F-4D97-AF65-F5344CB8AC3E}">
        <p14:creationId xmlns:p14="http://schemas.microsoft.com/office/powerpoint/2010/main" val="1220247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1367</TotalTime>
  <Words>4260</Words>
  <Application>Microsoft Office PowerPoint</Application>
  <PresentationFormat>Widescreen</PresentationFormat>
  <Paragraphs>741</Paragraphs>
  <Slides>46</Slides>
  <Notes>46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Arial</vt:lpstr>
      <vt:lpstr>Calibri</vt:lpstr>
      <vt:lpstr>Calibri Light</vt:lpstr>
      <vt:lpstr>Courier New</vt:lpstr>
      <vt:lpstr>Open Sans</vt:lpstr>
      <vt:lpstr>Open Sans Light</vt:lpstr>
      <vt:lpstr>Open Sans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Glen Goodwin</cp:lastModifiedBy>
  <cp:revision>172</cp:revision>
  <cp:lastPrinted>2016-11-22T17:09:57Z</cp:lastPrinted>
  <dcterms:created xsi:type="dcterms:W3CDTF">2016-03-10T16:26:16Z</dcterms:created>
  <dcterms:modified xsi:type="dcterms:W3CDTF">2016-11-30T15:23:55Z</dcterms:modified>
</cp:coreProperties>
</file>

<file path=docProps/thumbnail.jpeg>
</file>